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Dosis Light"/>
      <p:regular r:id="rId55"/>
      <p:bold r:id="rId56"/>
    </p:embeddedFont>
    <p:embeddedFont>
      <p:font typeface="Dosis"/>
      <p:regular r:id="rId57"/>
      <p:bold r:id="rId58"/>
    </p:embeddedFont>
    <p:embeddedFont>
      <p:font typeface="Roboto"/>
      <p:regular r:id="rId59"/>
      <p:bold r:id="rId60"/>
      <p:italic r:id="rId61"/>
      <p:boldItalic r:id="rId62"/>
    </p:embeddedFont>
    <p:embeddedFont>
      <p:font typeface="Titillium Web"/>
      <p:regular r:id="rId63"/>
      <p:bold r:id="rId64"/>
      <p:italic r:id="rId65"/>
      <p:boldItalic r:id="rId66"/>
    </p:embeddedFont>
    <p:embeddedFont>
      <p:font typeface="Titillium Web Light"/>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7E0AC4-2259-4ADA-8949-99463B3112D5}">
  <a:tblStyle styleId="{D87E0AC4-2259-4ADA-8949-99463B3112D5}"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18CF159-FE35-4639-A95B-3A9398FC594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TitilliumWebLigh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TitilliumWeb-bold.fntdata"/><Relationship Id="rId63" Type="http://schemas.openxmlformats.org/officeDocument/2006/relationships/font" Target="fonts/TitilliumWeb-regular.fntdata"/><Relationship Id="rId22" Type="http://schemas.openxmlformats.org/officeDocument/2006/relationships/slide" Target="slides/slide17.xml"/><Relationship Id="rId66" Type="http://schemas.openxmlformats.org/officeDocument/2006/relationships/font" Target="fonts/TitilliumWeb-boldItalic.fntdata"/><Relationship Id="rId21" Type="http://schemas.openxmlformats.org/officeDocument/2006/relationships/slide" Target="slides/slide16.xml"/><Relationship Id="rId65" Type="http://schemas.openxmlformats.org/officeDocument/2006/relationships/font" Target="fonts/TitilliumWeb-italic.fntdata"/><Relationship Id="rId24" Type="http://schemas.openxmlformats.org/officeDocument/2006/relationships/slide" Target="slides/slide19.xml"/><Relationship Id="rId68" Type="http://schemas.openxmlformats.org/officeDocument/2006/relationships/font" Target="fonts/TitilliumWebLight-bold.fntdata"/><Relationship Id="rId23" Type="http://schemas.openxmlformats.org/officeDocument/2006/relationships/slide" Target="slides/slide18.xml"/><Relationship Id="rId67" Type="http://schemas.openxmlformats.org/officeDocument/2006/relationships/font" Target="fonts/TitilliumWebLight-regular.fntdata"/><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TitilliumWebLigh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DosisLight-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Dosis-regular.fntdata"/><Relationship Id="rId12" Type="http://schemas.openxmlformats.org/officeDocument/2006/relationships/slide" Target="slides/slide7.xml"/><Relationship Id="rId56" Type="http://schemas.openxmlformats.org/officeDocument/2006/relationships/font" Target="fonts/DosisLight-bold.fntdata"/><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font" Target="fonts/Dosi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2" name="Shape 3832"/>
        <p:cNvGrpSpPr/>
        <p:nvPr/>
      </p:nvGrpSpPr>
      <p:grpSpPr>
        <a:xfrm>
          <a:off x="0" y="0"/>
          <a:ext cx="0" cy="0"/>
          <a:chOff x="0" y="0"/>
          <a:chExt cx="0" cy="0"/>
        </a:xfrm>
      </p:grpSpPr>
      <p:sp>
        <p:nvSpPr>
          <p:cNvPr id="3833" name="Google Shape;3833;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4" name="Google Shape;383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0" name="Shape 3940"/>
        <p:cNvGrpSpPr/>
        <p:nvPr/>
      </p:nvGrpSpPr>
      <p:grpSpPr>
        <a:xfrm>
          <a:off x="0" y="0"/>
          <a:ext cx="0" cy="0"/>
          <a:chOff x="0" y="0"/>
          <a:chExt cx="0" cy="0"/>
        </a:xfrm>
      </p:grpSpPr>
      <p:sp>
        <p:nvSpPr>
          <p:cNvPr id="3941" name="Google Shape;3941;g375812704bb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2" name="Google Shape;3942;g375812704b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2" name="Shape 3952"/>
        <p:cNvGrpSpPr/>
        <p:nvPr/>
      </p:nvGrpSpPr>
      <p:grpSpPr>
        <a:xfrm>
          <a:off x="0" y="0"/>
          <a:ext cx="0" cy="0"/>
          <a:chOff x="0" y="0"/>
          <a:chExt cx="0" cy="0"/>
        </a:xfrm>
      </p:grpSpPr>
      <p:sp>
        <p:nvSpPr>
          <p:cNvPr id="3953" name="Google Shape;3953;g375812704bb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4" name="Google Shape;3954;g375812704b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4" name="Shape 3964"/>
        <p:cNvGrpSpPr/>
        <p:nvPr/>
      </p:nvGrpSpPr>
      <p:grpSpPr>
        <a:xfrm>
          <a:off x="0" y="0"/>
          <a:ext cx="0" cy="0"/>
          <a:chOff x="0" y="0"/>
          <a:chExt cx="0" cy="0"/>
        </a:xfrm>
      </p:grpSpPr>
      <p:sp>
        <p:nvSpPr>
          <p:cNvPr id="3965" name="Google Shape;3965;g375812704bb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6" name="Google Shape;3966;g375812704b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8" name="Shape 3978"/>
        <p:cNvGrpSpPr/>
        <p:nvPr/>
      </p:nvGrpSpPr>
      <p:grpSpPr>
        <a:xfrm>
          <a:off x="0" y="0"/>
          <a:ext cx="0" cy="0"/>
          <a:chOff x="0" y="0"/>
          <a:chExt cx="0" cy="0"/>
        </a:xfrm>
      </p:grpSpPr>
      <p:sp>
        <p:nvSpPr>
          <p:cNvPr id="3979" name="Google Shape;3979;g375812704bb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0" name="Google Shape;3980;g375812704b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4" name="Shape 3984"/>
        <p:cNvGrpSpPr/>
        <p:nvPr/>
      </p:nvGrpSpPr>
      <p:grpSpPr>
        <a:xfrm>
          <a:off x="0" y="0"/>
          <a:ext cx="0" cy="0"/>
          <a:chOff x="0" y="0"/>
          <a:chExt cx="0" cy="0"/>
        </a:xfrm>
      </p:grpSpPr>
      <p:sp>
        <p:nvSpPr>
          <p:cNvPr id="3985" name="Google Shape;3985;g375812704bb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6" name="Google Shape;3986;g375812704b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7" name="Shape 3997"/>
        <p:cNvGrpSpPr/>
        <p:nvPr/>
      </p:nvGrpSpPr>
      <p:grpSpPr>
        <a:xfrm>
          <a:off x="0" y="0"/>
          <a:ext cx="0" cy="0"/>
          <a:chOff x="0" y="0"/>
          <a:chExt cx="0" cy="0"/>
        </a:xfrm>
      </p:grpSpPr>
      <p:sp>
        <p:nvSpPr>
          <p:cNvPr id="3998" name="Google Shape;3998;g37787e0e0a5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9" name="Google Shape;3999;g37787e0e0a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8" name="Shape 4018"/>
        <p:cNvGrpSpPr/>
        <p:nvPr/>
      </p:nvGrpSpPr>
      <p:grpSpPr>
        <a:xfrm>
          <a:off x="0" y="0"/>
          <a:ext cx="0" cy="0"/>
          <a:chOff x="0" y="0"/>
          <a:chExt cx="0" cy="0"/>
        </a:xfrm>
      </p:grpSpPr>
      <p:sp>
        <p:nvSpPr>
          <p:cNvPr id="4019" name="Google Shape;4019;g37b3eb2af6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0" name="Google Shape;4020;g37b3eb2af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7" name="Shape 4037"/>
        <p:cNvGrpSpPr/>
        <p:nvPr/>
      </p:nvGrpSpPr>
      <p:grpSpPr>
        <a:xfrm>
          <a:off x="0" y="0"/>
          <a:ext cx="0" cy="0"/>
          <a:chOff x="0" y="0"/>
          <a:chExt cx="0" cy="0"/>
        </a:xfrm>
      </p:grpSpPr>
      <p:sp>
        <p:nvSpPr>
          <p:cNvPr id="4038" name="Google Shape;4038;g37b3eb2af63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9" name="Google Shape;4039;g37b3eb2af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6" name="Shape 4056"/>
        <p:cNvGrpSpPr/>
        <p:nvPr/>
      </p:nvGrpSpPr>
      <p:grpSpPr>
        <a:xfrm>
          <a:off x="0" y="0"/>
          <a:ext cx="0" cy="0"/>
          <a:chOff x="0" y="0"/>
          <a:chExt cx="0" cy="0"/>
        </a:xfrm>
      </p:grpSpPr>
      <p:sp>
        <p:nvSpPr>
          <p:cNvPr id="4057" name="Google Shape;4057;g37b3eb2af63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8" name="Google Shape;4058;g37b3eb2af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5" name="Shape 4075"/>
        <p:cNvGrpSpPr/>
        <p:nvPr/>
      </p:nvGrpSpPr>
      <p:grpSpPr>
        <a:xfrm>
          <a:off x="0" y="0"/>
          <a:ext cx="0" cy="0"/>
          <a:chOff x="0" y="0"/>
          <a:chExt cx="0" cy="0"/>
        </a:xfrm>
      </p:grpSpPr>
      <p:sp>
        <p:nvSpPr>
          <p:cNvPr id="4076" name="Google Shape;4076;g37b3eb2af63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7" name="Google Shape;4077;g37b3eb2af6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8" name="Shape 3838"/>
        <p:cNvGrpSpPr/>
        <p:nvPr/>
      </p:nvGrpSpPr>
      <p:grpSpPr>
        <a:xfrm>
          <a:off x="0" y="0"/>
          <a:ext cx="0" cy="0"/>
          <a:chOff x="0" y="0"/>
          <a:chExt cx="0" cy="0"/>
        </a:xfrm>
      </p:grpSpPr>
      <p:sp>
        <p:nvSpPr>
          <p:cNvPr id="3839" name="Google Shape;3839;g3754a7e2117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0" name="Google Shape;3840;g3754a7e21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6" name="Shape 4086"/>
        <p:cNvGrpSpPr/>
        <p:nvPr/>
      </p:nvGrpSpPr>
      <p:grpSpPr>
        <a:xfrm>
          <a:off x="0" y="0"/>
          <a:ext cx="0" cy="0"/>
          <a:chOff x="0" y="0"/>
          <a:chExt cx="0" cy="0"/>
        </a:xfrm>
      </p:grpSpPr>
      <p:sp>
        <p:nvSpPr>
          <p:cNvPr id="4087" name="Google Shape;4087;g37b3eb2af63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8" name="Google Shape;4088;g37b3eb2af6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7" name="Shape 4097"/>
        <p:cNvGrpSpPr/>
        <p:nvPr/>
      </p:nvGrpSpPr>
      <p:grpSpPr>
        <a:xfrm>
          <a:off x="0" y="0"/>
          <a:ext cx="0" cy="0"/>
          <a:chOff x="0" y="0"/>
          <a:chExt cx="0" cy="0"/>
        </a:xfrm>
      </p:grpSpPr>
      <p:sp>
        <p:nvSpPr>
          <p:cNvPr id="4098" name="Google Shape;4098;g37b3eb2af63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9" name="Google Shape;4099;g37b3eb2af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8" name="Shape 4108"/>
        <p:cNvGrpSpPr/>
        <p:nvPr/>
      </p:nvGrpSpPr>
      <p:grpSpPr>
        <a:xfrm>
          <a:off x="0" y="0"/>
          <a:ext cx="0" cy="0"/>
          <a:chOff x="0" y="0"/>
          <a:chExt cx="0" cy="0"/>
        </a:xfrm>
      </p:grpSpPr>
      <p:sp>
        <p:nvSpPr>
          <p:cNvPr id="4109" name="Google Shape;4109;g37b3eb2af63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0" name="Google Shape;4110;g37b3eb2af6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9" name="Shape 4119"/>
        <p:cNvGrpSpPr/>
        <p:nvPr/>
      </p:nvGrpSpPr>
      <p:grpSpPr>
        <a:xfrm>
          <a:off x="0" y="0"/>
          <a:ext cx="0" cy="0"/>
          <a:chOff x="0" y="0"/>
          <a:chExt cx="0" cy="0"/>
        </a:xfrm>
      </p:grpSpPr>
      <p:sp>
        <p:nvSpPr>
          <p:cNvPr id="4120" name="Google Shape;4120;g37b3eb2af63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1" name="Google Shape;4121;g37b3eb2af6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0" name="Shape 4130"/>
        <p:cNvGrpSpPr/>
        <p:nvPr/>
      </p:nvGrpSpPr>
      <p:grpSpPr>
        <a:xfrm>
          <a:off x="0" y="0"/>
          <a:ext cx="0" cy="0"/>
          <a:chOff x="0" y="0"/>
          <a:chExt cx="0" cy="0"/>
        </a:xfrm>
      </p:grpSpPr>
      <p:sp>
        <p:nvSpPr>
          <p:cNvPr id="4131" name="Google Shape;4131;g37b6511d165_0_1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2" name="Google Shape;4132;g37b6511d16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8" name="Shape 4138"/>
        <p:cNvGrpSpPr/>
        <p:nvPr/>
      </p:nvGrpSpPr>
      <p:grpSpPr>
        <a:xfrm>
          <a:off x="0" y="0"/>
          <a:ext cx="0" cy="0"/>
          <a:chOff x="0" y="0"/>
          <a:chExt cx="0" cy="0"/>
        </a:xfrm>
      </p:grpSpPr>
      <p:sp>
        <p:nvSpPr>
          <p:cNvPr id="4139" name="Google Shape;4139;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0" name="Google Shape;4140;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4" name="Shape 4144"/>
        <p:cNvGrpSpPr/>
        <p:nvPr/>
      </p:nvGrpSpPr>
      <p:grpSpPr>
        <a:xfrm>
          <a:off x="0" y="0"/>
          <a:ext cx="0" cy="0"/>
          <a:chOff x="0" y="0"/>
          <a:chExt cx="0" cy="0"/>
        </a:xfrm>
      </p:grpSpPr>
      <p:sp>
        <p:nvSpPr>
          <p:cNvPr id="4145" name="Google Shape;4145;g37b3eb2af63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6" name="Google Shape;4146;g37b3eb2af6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4" name="Shape 4154"/>
        <p:cNvGrpSpPr/>
        <p:nvPr/>
      </p:nvGrpSpPr>
      <p:grpSpPr>
        <a:xfrm>
          <a:off x="0" y="0"/>
          <a:ext cx="0" cy="0"/>
          <a:chOff x="0" y="0"/>
          <a:chExt cx="0" cy="0"/>
        </a:xfrm>
      </p:grpSpPr>
      <p:sp>
        <p:nvSpPr>
          <p:cNvPr id="4155" name="Google Shape;4155;g37b6511d165_0_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6" name="Google Shape;4156;g37b6511d16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37b3eb2af63_0_1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37b3eb2af6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6" name="Shape 4186"/>
        <p:cNvGrpSpPr/>
        <p:nvPr/>
      </p:nvGrpSpPr>
      <p:grpSpPr>
        <a:xfrm>
          <a:off x="0" y="0"/>
          <a:ext cx="0" cy="0"/>
          <a:chOff x="0" y="0"/>
          <a:chExt cx="0" cy="0"/>
        </a:xfrm>
      </p:grpSpPr>
      <p:sp>
        <p:nvSpPr>
          <p:cNvPr id="4187" name="Google Shape;4187;g37b3eb2af63_0_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8" name="Google Shape;4188;g37b3eb2af6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5" name="Shape 3845"/>
        <p:cNvGrpSpPr/>
        <p:nvPr/>
      </p:nvGrpSpPr>
      <p:grpSpPr>
        <a:xfrm>
          <a:off x="0" y="0"/>
          <a:ext cx="0" cy="0"/>
          <a:chOff x="0" y="0"/>
          <a:chExt cx="0" cy="0"/>
        </a:xfrm>
      </p:grpSpPr>
      <p:sp>
        <p:nvSpPr>
          <p:cNvPr id="3846" name="Google Shape;3846;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7" name="Google Shape;3847;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9" name="Shape 4199"/>
        <p:cNvGrpSpPr/>
        <p:nvPr/>
      </p:nvGrpSpPr>
      <p:grpSpPr>
        <a:xfrm>
          <a:off x="0" y="0"/>
          <a:ext cx="0" cy="0"/>
          <a:chOff x="0" y="0"/>
          <a:chExt cx="0" cy="0"/>
        </a:xfrm>
      </p:grpSpPr>
      <p:sp>
        <p:nvSpPr>
          <p:cNvPr id="4200" name="Google Shape;4200;g37b6511d16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1" name="Google Shape;4201;g37b6511d1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0" name="Shape 4210"/>
        <p:cNvGrpSpPr/>
        <p:nvPr/>
      </p:nvGrpSpPr>
      <p:grpSpPr>
        <a:xfrm>
          <a:off x="0" y="0"/>
          <a:ext cx="0" cy="0"/>
          <a:chOff x="0" y="0"/>
          <a:chExt cx="0" cy="0"/>
        </a:xfrm>
      </p:grpSpPr>
      <p:sp>
        <p:nvSpPr>
          <p:cNvPr id="4211" name="Google Shape;4211;g37b3eb2af63_0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2" name="Google Shape;4212;g37b3eb2af6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5" name="Shape 4225"/>
        <p:cNvGrpSpPr/>
        <p:nvPr/>
      </p:nvGrpSpPr>
      <p:grpSpPr>
        <a:xfrm>
          <a:off x="0" y="0"/>
          <a:ext cx="0" cy="0"/>
          <a:chOff x="0" y="0"/>
          <a:chExt cx="0" cy="0"/>
        </a:xfrm>
      </p:grpSpPr>
      <p:sp>
        <p:nvSpPr>
          <p:cNvPr id="4226" name="Google Shape;4226;g37b3eb2af63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7" name="Google Shape;4227;g37b3eb2af6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0" name="Shape 4240"/>
        <p:cNvGrpSpPr/>
        <p:nvPr/>
      </p:nvGrpSpPr>
      <p:grpSpPr>
        <a:xfrm>
          <a:off x="0" y="0"/>
          <a:ext cx="0" cy="0"/>
          <a:chOff x="0" y="0"/>
          <a:chExt cx="0" cy="0"/>
        </a:xfrm>
      </p:grpSpPr>
      <p:sp>
        <p:nvSpPr>
          <p:cNvPr id="4241" name="Google Shape;4241;g37b3eb2af63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2" name="Google Shape;4242;g37b3eb2af6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5" name="Shape 4255"/>
        <p:cNvGrpSpPr/>
        <p:nvPr/>
      </p:nvGrpSpPr>
      <p:grpSpPr>
        <a:xfrm>
          <a:off x="0" y="0"/>
          <a:ext cx="0" cy="0"/>
          <a:chOff x="0" y="0"/>
          <a:chExt cx="0" cy="0"/>
        </a:xfrm>
      </p:grpSpPr>
      <p:sp>
        <p:nvSpPr>
          <p:cNvPr id="4256" name="Google Shape;4256;g37b3eb2af63_0_1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7" name="Google Shape;4257;g37b3eb2af6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0" name="Shape 4270"/>
        <p:cNvGrpSpPr/>
        <p:nvPr/>
      </p:nvGrpSpPr>
      <p:grpSpPr>
        <a:xfrm>
          <a:off x="0" y="0"/>
          <a:ext cx="0" cy="0"/>
          <a:chOff x="0" y="0"/>
          <a:chExt cx="0" cy="0"/>
        </a:xfrm>
      </p:grpSpPr>
      <p:sp>
        <p:nvSpPr>
          <p:cNvPr id="4271" name="Google Shape;4271;g37787e0e0a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2" name="Google Shape;4272;g37787e0e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2" name="Shape 4282"/>
        <p:cNvGrpSpPr/>
        <p:nvPr/>
      </p:nvGrpSpPr>
      <p:grpSpPr>
        <a:xfrm>
          <a:off x="0" y="0"/>
          <a:ext cx="0" cy="0"/>
          <a:chOff x="0" y="0"/>
          <a:chExt cx="0" cy="0"/>
        </a:xfrm>
      </p:grpSpPr>
      <p:sp>
        <p:nvSpPr>
          <p:cNvPr id="4283" name="Google Shape;4283;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4" name="Google Shape;4284;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0" name="Shape 4290"/>
        <p:cNvGrpSpPr/>
        <p:nvPr/>
      </p:nvGrpSpPr>
      <p:grpSpPr>
        <a:xfrm>
          <a:off x="0" y="0"/>
          <a:ext cx="0" cy="0"/>
          <a:chOff x="0" y="0"/>
          <a:chExt cx="0" cy="0"/>
        </a:xfrm>
      </p:grpSpPr>
      <p:sp>
        <p:nvSpPr>
          <p:cNvPr id="4291" name="Google Shape;4291;g37b3eb2af63_0_2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2" name="Google Shape;4292;g37b3eb2af6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5" name="Shape 4305"/>
        <p:cNvGrpSpPr/>
        <p:nvPr/>
      </p:nvGrpSpPr>
      <p:grpSpPr>
        <a:xfrm>
          <a:off x="0" y="0"/>
          <a:ext cx="0" cy="0"/>
          <a:chOff x="0" y="0"/>
          <a:chExt cx="0" cy="0"/>
        </a:xfrm>
      </p:grpSpPr>
      <p:sp>
        <p:nvSpPr>
          <p:cNvPr id="4306" name="Google Shape;4306;g37787e0e0a5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7" name="Google Shape;4307;g37787e0e0a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8" name="Shape 4318"/>
        <p:cNvGrpSpPr/>
        <p:nvPr/>
      </p:nvGrpSpPr>
      <p:grpSpPr>
        <a:xfrm>
          <a:off x="0" y="0"/>
          <a:ext cx="0" cy="0"/>
          <a:chOff x="0" y="0"/>
          <a:chExt cx="0" cy="0"/>
        </a:xfrm>
      </p:grpSpPr>
      <p:sp>
        <p:nvSpPr>
          <p:cNvPr id="4319" name="Google Shape;4319;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0" name="Google Shape;4320;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9" name="Google Shape;387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6" name="Shape 4326"/>
        <p:cNvGrpSpPr/>
        <p:nvPr/>
      </p:nvGrpSpPr>
      <p:grpSpPr>
        <a:xfrm>
          <a:off x="0" y="0"/>
          <a:ext cx="0" cy="0"/>
          <a:chOff x="0" y="0"/>
          <a:chExt cx="0" cy="0"/>
        </a:xfrm>
      </p:grpSpPr>
      <p:sp>
        <p:nvSpPr>
          <p:cNvPr id="4327" name="Google Shape;4327;g37b3eb2af63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8" name="Google Shape;4328;g37b3eb2af6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1" name="Shape 4341"/>
        <p:cNvGrpSpPr/>
        <p:nvPr/>
      </p:nvGrpSpPr>
      <p:grpSpPr>
        <a:xfrm>
          <a:off x="0" y="0"/>
          <a:ext cx="0" cy="0"/>
          <a:chOff x="0" y="0"/>
          <a:chExt cx="0" cy="0"/>
        </a:xfrm>
      </p:grpSpPr>
      <p:sp>
        <p:nvSpPr>
          <p:cNvPr id="4342" name="Google Shape;4342;g37b6511d165_0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3" name="Google Shape;4343;g37b6511d16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3" name="Shape 4363"/>
        <p:cNvGrpSpPr/>
        <p:nvPr/>
      </p:nvGrpSpPr>
      <p:grpSpPr>
        <a:xfrm>
          <a:off x="0" y="0"/>
          <a:ext cx="0" cy="0"/>
          <a:chOff x="0" y="0"/>
          <a:chExt cx="0" cy="0"/>
        </a:xfrm>
      </p:grpSpPr>
      <p:sp>
        <p:nvSpPr>
          <p:cNvPr id="4364" name="Google Shape;4364;g37b6511d165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5" name="Google Shape;4365;g37b6511d16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6" name="Shape 4376"/>
        <p:cNvGrpSpPr/>
        <p:nvPr/>
      </p:nvGrpSpPr>
      <p:grpSpPr>
        <a:xfrm>
          <a:off x="0" y="0"/>
          <a:ext cx="0" cy="0"/>
          <a:chOff x="0" y="0"/>
          <a:chExt cx="0" cy="0"/>
        </a:xfrm>
      </p:grpSpPr>
      <p:sp>
        <p:nvSpPr>
          <p:cNvPr id="4377" name="Google Shape;4377;g37b6511d165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8" name="Google Shape;4378;g37b6511d16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9" name="Shape 4389"/>
        <p:cNvGrpSpPr/>
        <p:nvPr/>
      </p:nvGrpSpPr>
      <p:grpSpPr>
        <a:xfrm>
          <a:off x="0" y="0"/>
          <a:ext cx="0" cy="0"/>
          <a:chOff x="0" y="0"/>
          <a:chExt cx="0" cy="0"/>
        </a:xfrm>
      </p:grpSpPr>
      <p:sp>
        <p:nvSpPr>
          <p:cNvPr id="4390" name="Google Shape;4390;g37b6511d165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1" name="Google Shape;4391;g37b6511d16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2" name="Shape 4402"/>
        <p:cNvGrpSpPr/>
        <p:nvPr/>
      </p:nvGrpSpPr>
      <p:grpSpPr>
        <a:xfrm>
          <a:off x="0" y="0"/>
          <a:ext cx="0" cy="0"/>
          <a:chOff x="0" y="0"/>
          <a:chExt cx="0" cy="0"/>
        </a:xfrm>
      </p:grpSpPr>
      <p:sp>
        <p:nvSpPr>
          <p:cNvPr id="4403" name="Google Shape;4403;g37b6511d165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4" name="Google Shape;4404;g37b6511d16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9" name="Shape 4419"/>
        <p:cNvGrpSpPr/>
        <p:nvPr/>
      </p:nvGrpSpPr>
      <p:grpSpPr>
        <a:xfrm>
          <a:off x="0" y="0"/>
          <a:ext cx="0" cy="0"/>
          <a:chOff x="0" y="0"/>
          <a:chExt cx="0" cy="0"/>
        </a:xfrm>
      </p:grpSpPr>
      <p:sp>
        <p:nvSpPr>
          <p:cNvPr id="4420" name="Google Shape;4420;g37b6511d165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1" name="Google Shape;4421;g37b6511d16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5" name="Shape 4435"/>
        <p:cNvGrpSpPr/>
        <p:nvPr/>
      </p:nvGrpSpPr>
      <p:grpSpPr>
        <a:xfrm>
          <a:off x="0" y="0"/>
          <a:ext cx="0" cy="0"/>
          <a:chOff x="0" y="0"/>
          <a:chExt cx="0" cy="0"/>
        </a:xfrm>
      </p:grpSpPr>
      <p:sp>
        <p:nvSpPr>
          <p:cNvPr id="4436" name="Google Shape;4436;g37b6511d165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7" name="Google Shape;4437;g37b6511d16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9" name="Shape 4449"/>
        <p:cNvGrpSpPr/>
        <p:nvPr/>
      </p:nvGrpSpPr>
      <p:grpSpPr>
        <a:xfrm>
          <a:off x="0" y="0"/>
          <a:ext cx="0" cy="0"/>
          <a:chOff x="0" y="0"/>
          <a:chExt cx="0" cy="0"/>
        </a:xfrm>
      </p:grpSpPr>
      <p:sp>
        <p:nvSpPr>
          <p:cNvPr id="4450" name="Google Shape;4450;g37787e0e0a5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1" name="Google Shape;4451;g37787e0e0a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8" name="Shape 4468"/>
        <p:cNvGrpSpPr/>
        <p:nvPr/>
      </p:nvGrpSpPr>
      <p:grpSpPr>
        <a:xfrm>
          <a:off x="0" y="0"/>
          <a:ext cx="0" cy="0"/>
          <a:chOff x="0" y="0"/>
          <a:chExt cx="0" cy="0"/>
        </a:xfrm>
      </p:grpSpPr>
      <p:sp>
        <p:nvSpPr>
          <p:cNvPr id="4469" name="Google Shape;4469;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0" name="Google Shape;4470;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5" name="Shape 3885"/>
        <p:cNvGrpSpPr/>
        <p:nvPr/>
      </p:nvGrpSpPr>
      <p:grpSpPr>
        <a:xfrm>
          <a:off x="0" y="0"/>
          <a:ext cx="0" cy="0"/>
          <a:chOff x="0" y="0"/>
          <a:chExt cx="0" cy="0"/>
        </a:xfrm>
      </p:grpSpPr>
      <p:sp>
        <p:nvSpPr>
          <p:cNvPr id="3886" name="Google Shape;3886;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7" name="Google Shape;3887;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1" name="Shape 3891"/>
        <p:cNvGrpSpPr/>
        <p:nvPr/>
      </p:nvGrpSpPr>
      <p:grpSpPr>
        <a:xfrm>
          <a:off x="0" y="0"/>
          <a:ext cx="0" cy="0"/>
          <a:chOff x="0" y="0"/>
          <a:chExt cx="0" cy="0"/>
        </a:xfrm>
      </p:grpSpPr>
      <p:sp>
        <p:nvSpPr>
          <p:cNvPr id="3892" name="Google Shape;389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3" name="Google Shape;38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6" name="Shape 3906"/>
        <p:cNvGrpSpPr/>
        <p:nvPr/>
      </p:nvGrpSpPr>
      <p:grpSpPr>
        <a:xfrm>
          <a:off x="0" y="0"/>
          <a:ext cx="0" cy="0"/>
          <a:chOff x="0" y="0"/>
          <a:chExt cx="0" cy="0"/>
        </a:xfrm>
      </p:grpSpPr>
      <p:sp>
        <p:nvSpPr>
          <p:cNvPr id="3907" name="Google Shape;3907;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8" name="Google Shape;3908;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1" name="Shape 3921"/>
        <p:cNvGrpSpPr/>
        <p:nvPr/>
      </p:nvGrpSpPr>
      <p:grpSpPr>
        <a:xfrm>
          <a:off x="0" y="0"/>
          <a:ext cx="0" cy="0"/>
          <a:chOff x="0" y="0"/>
          <a:chExt cx="0" cy="0"/>
        </a:xfrm>
      </p:grpSpPr>
      <p:sp>
        <p:nvSpPr>
          <p:cNvPr id="3922" name="Google Shape;3922;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3" name="Google Shape;3923;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8" name="Shape 3928"/>
        <p:cNvGrpSpPr/>
        <p:nvPr/>
      </p:nvGrpSpPr>
      <p:grpSpPr>
        <a:xfrm>
          <a:off x="0" y="0"/>
          <a:ext cx="0" cy="0"/>
          <a:chOff x="0" y="0"/>
          <a:chExt cx="0" cy="0"/>
        </a:xfrm>
      </p:grpSpPr>
      <p:sp>
        <p:nvSpPr>
          <p:cNvPr id="3929" name="Google Shape;3929;g375812704bb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0" name="Google Shape;3930;g375812704b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5"/>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5"/>
        </a:solidFill>
      </p:bgPr>
    </p:bg>
    <p:spTree>
      <p:nvGrpSpPr>
        <p:cNvPr id="3230"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5" name="Google Shape;3505;p1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
    <p:bg>
      <p:bgPr>
        <a:solidFill>
          <a:schemeClr val="accent6"/>
        </a:solidFill>
      </p:bgPr>
    </p:bg>
    <p:spTree>
      <p:nvGrpSpPr>
        <p:cNvPr id="3506"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1" name="Google Shape;3831;p1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526" name="Shape 526"/>
        <p:cNvGrpSpPr/>
        <p:nvPr/>
      </p:nvGrpSpPr>
      <p:grpSpPr>
        <a:xfrm>
          <a:off x="0" y="0"/>
          <a:ext cx="0" cy="0"/>
          <a:chOff x="0" y="0"/>
          <a:chExt cx="0" cy="0"/>
        </a:xfrm>
      </p:grpSpPr>
      <p:sp>
        <p:nvSpPr>
          <p:cNvPr id="527" name="Google Shape;527;p3"/>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28" name="Google Shape;528;p3"/>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3"/>
        </a:solidFill>
      </p:bgPr>
    </p:bg>
    <p:spTree>
      <p:nvGrpSpPr>
        <p:cNvPr id="1044" name="Shape 1044"/>
        <p:cNvGrpSpPr/>
        <p:nvPr/>
      </p:nvGrpSpPr>
      <p:grpSpPr>
        <a:xfrm>
          <a:off x="0" y="0"/>
          <a:ext cx="0" cy="0"/>
          <a:chOff x="0" y="0"/>
          <a:chExt cx="0" cy="0"/>
        </a:xfrm>
      </p:grpSpPr>
      <p:sp>
        <p:nvSpPr>
          <p:cNvPr id="1045" name="Google Shape;1045;p4"/>
          <p:cNvSpPr txBox="1"/>
          <p:nvPr>
            <p:ph idx="1" type="body"/>
          </p:nvPr>
        </p:nvSpPr>
        <p:spPr>
          <a:xfrm>
            <a:off x="1278575" y="739550"/>
            <a:ext cx="4281000" cy="3692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chemeClr val="lt1"/>
              </a:buClr>
              <a:buSzPts val="3000"/>
              <a:buChar char="▪"/>
              <a:defRPr i="1" sz="3000">
                <a:solidFill>
                  <a:schemeClr val="lt1"/>
                </a:solidFill>
              </a:defRPr>
            </a:lvl1pPr>
            <a:lvl2pPr indent="-419100" lvl="1" marL="914400" rtl="0">
              <a:spcBef>
                <a:spcPts val="0"/>
              </a:spcBef>
              <a:spcAft>
                <a:spcPts val="0"/>
              </a:spcAft>
              <a:buClr>
                <a:schemeClr val="lt1"/>
              </a:buClr>
              <a:buSzPts val="3000"/>
              <a:buChar char="▫"/>
              <a:defRPr i="1" sz="3000">
                <a:solidFill>
                  <a:schemeClr val="lt1"/>
                </a:solidFill>
              </a:defRPr>
            </a:lvl2pPr>
            <a:lvl3pPr indent="-419100" lvl="2" marL="1371600" rtl="0">
              <a:spcBef>
                <a:spcPts val="0"/>
              </a:spcBef>
              <a:spcAft>
                <a:spcPts val="0"/>
              </a:spcAft>
              <a:buClr>
                <a:schemeClr val="lt1"/>
              </a:buClr>
              <a:buSzPts val="3000"/>
              <a:buChar char="▫"/>
              <a:defRPr i="1" sz="3000">
                <a:solidFill>
                  <a:schemeClr val="lt1"/>
                </a:solidFill>
              </a:defRPr>
            </a:lvl3pPr>
            <a:lvl4pPr indent="-419100" lvl="3" marL="1828800" rtl="0">
              <a:spcBef>
                <a:spcPts val="0"/>
              </a:spcBef>
              <a:spcAft>
                <a:spcPts val="0"/>
              </a:spcAft>
              <a:buClr>
                <a:schemeClr val="lt1"/>
              </a:buClr>
              <a:buSzPts val="3000"/>
              <a:buChar char="▫"/>
              <a:defRPr i="1" sz="3000">
                <a:solidFill>
                  <a:schemeClr val="lt1"/>
                </a:solidFill>
              </a:defRPr>
            </a:lvl4pPr>
            <a:lvl5pPr indent="-419100" lvl="4" marL="2286000" rtl="0">
              <a:spcBef>
                <a:spcPts val="0"/>
              </a:spcBef>
              <a:spcAft>
                <a:spcPts val="0"/>
              </a:spcAft>
              <a:buClr>
                <a:schemeClr val="lt1"/>
              </a:buClr>
              <a:buSzPts val="3000"/>
              <a:buChar char="▫"/>
              <a:defRPr i="1" sz="3000">
                <a:solidFill>
                  <a:schemeClr val="lt1"/>
                </a:solidFill>
              </a:defRPr>
            </a:lvl5pPr>
            <a:lvl6pPr indent="-419100" lvl="5" marL="2743200" rtl="0">
              <a:spcBef>
                <a:spcPts val="0"/>
              </a:spcBef>
              <a:spcAft>
                <a:spcPts val="0"/>
              </a:spcAft>
              <a:buClr>
                <a:schemeClr val="lt1"/>
              </a:buClr>
              <a:buSzPts val="3000"/>
              <a:buChar char="▫"/>
              <a:defRPr i="1" sz="3000">
                <a:solidFill>
                  <a:schemeClr val="lt1"/>
                </a:solidFill>
              </a:defRPr>
            </a:lvl6pPr>
            <a:lvl7pPr indent="-419100" lvl="6" marL="3200400" rtl="0">
              <a:spcBef>
                <a:spcPts val="0"/>
              </a:spcBef>
              <a:spcAft>
                <a:spcPts val="0"/>
              </a:spcAft>
              <a:buClr>
                <a:schemeClr val="lt1"/>
              </a:buClr>
              <a:buSzPts val="3000"/>
              <a:buChar char="●"/>
              <a:defRPr i="1" sz="3000">
                <a:solidFill>
                  <a:schemeClr val="lt1"/>
                </a:solidFill>
              </a:defRPr>
            </a:lvl7pPr>
            <a:lvl8pPr indent="-419100" lvl="7" marL="3657600" rtl="0">
              <a:spcBef>
                <a:spcPts val="0"/>
              </a:spcBef>
              <a:spcAft>
                <a:spcPts val="0"/>
              </a:spcAft>
              <a:buClr>
                <a:schemeClr val="lt1"/>
              </a:buClr>
              <a:buSzPts val="3000"/>
              <a:buChar char="○"/>
              <a:defRPr i="1" sz="3000">
                <a:solidFill>
                  <a:schemeClr val="lt1"/>
                </a:solidFill>
              </a:defRPr>
            </a:lvl8pPr>
            <a:lvl9pPr indent="-419100" lvl="8" marL="4114800">
              <a:spcBef>
                <a:spcPts val="0"/>
              </a:spcBef>
              <a:spcAft>
                <a:spcPts val="0"/>
              </a:spcAft>
              <a:buClr>
                <a:schemeClr val="lt1"/>
              </a:buClr>
              <a:buSzPts val="3000"/>
              <a:buChar char="■"/>
              <a:defRPr i="1" sz="3000">
                <a:solidFill>
                  <a:schemeClr val="lt1"/>
                </a:solidFill>
              </a:defRPr>
            </a:lvl9pPr>
          </a:lstStyle>
          <a:p/>
        </p:txBody>
      </p:sp>
      <p:sp>
        <p:nvSpPr>
          <p:cNvPr id="1046" name="Google Shape;1046;p4"/>
          <p:cNvSpPr txBox="1"/>
          <p:nvPr/>
        </p:nvSpPr>
        <p:spPr>
          <a:xfrm>
            <a:off x="659925" y="414075"/>
            <a:ext cx="752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563" name="Shape 1563"/>
        <p:cNvGrpSpPr/>
        <p:nvPr/>
      </p:nvGrpSpPr>
      <p:grpSpPr>
        <a:xfrm>
          <a:off x="0" y="0"/>
          <a:ext cx="0" cy="0"/>
          <a:chOff x="0" y="0"/>
          <a:chExt cx="0" cy="0"/>
        </a:xfrm>
      </p:grpSpPr>
      <p:sp>
        <p:nvSpPr>
          <p:cNvPr id="1564" name="Google Shape;1564;p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65" name="Google Shape;1565;p5"/>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841" name="Shape 1841"/>
        <p:cNvGrpSpPr/>
        <p:nvPr/>
      </p:nvGrpSpPr>
      <p:grpSpPr>
        <a:xfrm>
          <a:off x="0" y="0"/>
          <a:ext cx="0" cy="0"/>
          <a:chOff x="0" y="0"/>
          <a:chExt cx="0" cy="0"/>
        </a:xfrm>
      </p:grpSpPr>
      <p:sp>
        <p:nvSpPr>
          <p:cNvPr id="1842" name="Google Shape;1842;p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43" name="Google Shape;1843;p6"/>
          <p:cNvSpPr txBox="1"/>
          <p:nvPr>
            <p:ph idx="1" type="body"/>
          </p:nvPr>
        </p:nvSpPr>
        <p:spPr>
          <a:xfrm>
            <a:off x="718300" y="1762650"/>
            <a:ext cx="3242400" cy="3087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4" name="Google Shape;1844;p6"/>
          <p:cNvSpPr txBox="1"/>
          <p:nvPr>
            <p:ph idx="2" type="body"/>
          </p:nvPr>
        </p:nvSpPr>
        <p:spPr>
          <a:xfrm>
            <a:off x="4156071" y="1762650"/>
            <a:ext cx="3242400" cy="3087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5" name="Google Shape;1845;p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120" name="Shape 2120"/>
        <p:cNvGrpSpPr/>
        <p:nvPr/>
      </p:nvGrpSpPr>
      <p:grpSpPr>
        <a:xfrm>
          <a:off x="0" y="0"/>
          <a:ext cx="0" cy="0"/>
          <a:chOff x="0" y="0"/>
          <a:chExt cx="0" cy="0"/>
        </a:xfrm>
      </p:grpSpPr>
      <p:sp>
        <p:nvSpPr>
          <p:cNvPr id="2121" name="Google Shape;2121;p7"/>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22" name="Google Shape;2122;p7"/>
          <p:cNvSpPr txBox="1"/>
          <p:nvPr>
            <p:ph idx="1" type="body"/>
          </p:nvPr>
        </p:nvSpPr>
        <p:spPr>
          <a:xfrm>
            <a:off x="718300"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3" name="Google Shape;2123;p7"/>
          <p:cNvSpPr txBox="1"/>
          <p:nvPr>
            <p:ph idx="2" type="body"/>
          </p:nvPr>
        </p:nvSpPr>
        <p:spPr>
          <a:xfrm>
            <a:off x="3009263"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4" name="Google Shape;2124;p7"/>
          <p:cNvSpPr txBox="1"/>
          <p:nvPr>
            <p:ph idx="3" type="body"/>
          </p:nvPr>
        </p:nvSpPr>
        <p:spPr>
          <a:xfrm>
            <a:off x="5300226"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5" name="Google Shape;2125;p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00" name="Shape 2400"/>
        <p:cNvGrpSpPr/>
        <p:nvPr/>
      </p:nvGrpSpPr>
      <p:grpSpPr>
        <a:xfrm>
          <a:off x="0" y="0"/>
          <a:ext cx="0" cy="0"/>
          <a:chOff x="0" y="0"/>
          <a:chExt cx="0" cy="0"/>
        </a:xfrm>
      </p:grpSpPr>
      <p:sp>
        <p:nvSpPr>
          <p:cNvPr id="2401" name="Google Shape;2401;p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02" name="Google Shape;2402;p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77" name="Shape 2677"/>
        <p:cNvGrpSpPr/>
        <p:nvPr/>
      </p:nvGrpSpPr>
      <p:grpSpPr>
        <a:xfrm>
          <a:off x="0" y="0"/>
          <a:ext cx="0" cy="0"/>
          <a:chOff x="0" y="0"/>
          <a:chExt cx="0" cy="0"/>
        </a:xfrm>
      </p:grpSpPr>
      <p:sp>
        <p:nvSpPr>
          <p:cNvPr id="2678" name="Google Shape;2678;p9"/>
          <p:cNvSpPr txBox="1"/>
          <p:nvPr>
            <p:ph idx="1" type="body"/>
          </p:nvPr>
        </p:nvSpPr>
        <p:spPr>
          <a:xfrm>
            <a:off x="624925" y="4177700"/>
            <a:ext cx="67593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sz="1800"/>
            </a:lvl1pPr>
          </a:lstStyle>
          <a:p/>
        </p:txBody>
      </p:sp>
      <p:sp>
        <p:nvSpPr>
          <p:cNvPr id="2679" name="Google Shape;2679;p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680" name="Google Shape;2680;p9"/>
          <p:cNvGrpSpPr/>
          <p:nvPr/>
        </p:nvGrpSpPr>
        <p:grpSpPr>
          <a:xfrm rot="10800000">
            <a:off x="8851487" y="28707"/>
            <a:ext cx="264012" cy="5086302"/>
            <a:chOff x="5307800" y="238125"/>
            <a:chExt cx="271925" cy="5238750"/>
          </a:xfrm>
        </p:grpSpPr>
        <p:sp>
          <p:nvSpPr>
            <p:cNvPr id="2681" name="Google Shape;2681;p9"/>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9"/>
          <p:cNvGrpSpPr/>
          <p:nvPr/>
        </p:nvGrpSpPr>
        <p:grpSpPr>
          <a:xfrm rot="10800000">
            <a:off x="7828571" y="28707"/>
            <a:ext cx="1140783" cy="5086302"/>
            <a:chOff x="5458325" y="238125"/>
            <a:chExt cx="1174975" cy="5238750"/>
          </a:xfrm>
        </p:grpSpPr>
        <p:sp>
          <p:nvSpPr>
            <p:cNvPr id="2739" name="Google Shape;2739;p9"/>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1" name="Google Shape;2801;p9"/>
          <p:cNvGrpSpPr/>
          <p:nvPr/>
        </p:nvGrpSpPr>
        <p:grpSpPr>
          <a:xfrm rot="10800000">
            <a:off x="7682451" y="28707"/>
            <a:ext cx="994639" cy="4940182"/>
            <a:chOff x="5759350" y="388625"/>
            <a:chExt cx="1024450" cy="5088250"/>
          </a:xfrm>
        </p:grpSpPr>
        <p:sp>
          <p:nvSpPr>
            <p:cNvPr id="2802" name="Google Shape;2802;p9"/>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9"/>
          <p:cNvGrpSpPr/>
          <p:nvPr/>
        </p:nvGrpSpPr>
        <p:grpSpPr>
          <a:xfrm rot="10800000">
            <a:off x="7682451" y="28707"/>
            <a:ext cx="1140783" cy="5086302"/>
            <a:chOff x="5608825" y="238125"/>
            <a:chExt cx="1174975" cy="5238750"/>
          </a:xfrm>
        </p:grpSpPr>
        <p:sp>
          <p:nvSpPr>
            <p:cNvPr id="2904" name="Google Shape;2904;p9"/>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54" name="Shape 2954"/>
        <p:cNvGrpSpPr/>
        <p:nvPr/>
      </p:nvGrpSpPr>
      <p:grpSpPr>
        <a:xfrm>
          <a:off x="0" y="0"/>
          <a:ext cx="0" cy="0"/>
          <a:chOff x="0" y="0"/>
          <a:chExt cx="0" cy="0"/>
        </a:xfrm>
      </p:grpSpPr>
      <p:sp>
        <p:nvSpPr>
          <p:cNvPr id="2955" name="Google Shape;2955;p1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0"/>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0"/>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0"/>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0"/>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1pPr>
            <a:lvl2pPr lvl="1">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2pPr>
            <a:lvl3pPr lvl="2">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3pPr>
            <a:lvl4pPr lvl="3">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4pPr>
            <a:lvl5pPr lvl="4">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5pPr>
            <a:lvl6pPr lvl="5">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6pPr>
            <a:lvl7pPr lvl="6">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7pPr>
            <a:lvl8pPr lvl="7">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8pPr>
            <a:lvl9pPr lvl="8">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9pPr>
          </a:lstStyle>
          <a:p/>
        </p:txBody>
      </p:sp>
      <p:sp>
        <p:nvSpPr>
          <p:cNvPr id="7" name="Google Shape;7;p1"/>
          <p:cNvSpPr txBox="1"/>
          <p:nvPr>
            <p:ph idx="1" type="body"/>
          </p:nvPr>
        </p:nvSpPr>
        <p:spPr>
          <a:xfrm>
            <a:off x="718300" y="1733550"/>
            <a:ext cx="6761100" cy="2980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indent="-381000" lvl="1" marL="9144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indent="-381000" lvl="2" marL="13716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indent="-381000" lvl="3" marL="18288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indent="-381000" lvl="4" marL="2286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indent="-381000" lvl="5" marL="27432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indent="-381000" lvl="6" marL="32004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indent="-381000" lvl="7" marL="36576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indent="-381000" lvl="8" marL="41148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lvl="0">
              <a:buNone/>
              <a:defRPr sz="1200">
                <a:solidFill>
                  <a:schemeClr val="dk2"/>
                </a:solidFill>
                <a:latin typeface="Dosis Light"/>
                <a:ea typeface="Dosis Light"/>
                <a:cs typeface="Dosis Light"/>
                <a:sym typeface="Dosis Light"/>
              </a:defRPr>
            </a:lvl1pPr>
            <a:lvl2pPr lvl="1">
              <a:buNone/>
              <a:defRPr sz="1200">
                <a:solidFill>
                  <a:schemeClr val="dk2"/>
                </a:solidFill>
                <a:latin typeface="Dosis Light"/>
                <a:ea typeface="Dosis Light"/>
                <a:cs typeface="Dosis Light"/>
                <a:sym typeface="Dosis Light"/>
              </a:defRPr>
            </a:lvl2pPr>
            <a:lvl3pPr lvl="2">
              <a:buNone/>
              <a:defRPr sz="1200">
                <a:solidFill>
                  <a:schemeClr val="dk2"/>
                </a:solidFill>
                <a:latin typeface="Dosis Light"/>
                <a:ea typeface="Dosis Light"/>
                <a:cs typeface="Dosis Light"/>
                <a:sym typeface="Dosis Light"/>
              </a:defRPr>
            </a:lvl3pPr>
            <a:lvl4pPr lvl="3">
              <a:buNone/>
              <a:defRPr sz="1200">
                <a:solidFill>
                  <a:schemeClr val="dk2"/>
                </a:solidFill>
                <a:latin typeface="Dosis Light"/>
                <a:ea typeface="Dosis Light"/>
                <a:cs typeface="Dosis Light"/>
                <a:sym typeface="Dosis Light"/>
              </a:defRPr>
            </a:lvl4pPr>
            <a:lvl5pPr lvl="4">
              <a:buNone/>
              <a:defRPr sz="1200">
                <a:solidFill>
                  <a:schemeClr val="dk2"/>
                </a:solidFill>
                <a:latin typeface="Dosis Light"/>
                <a:ea typeface="Dosis Light"/>
                <a:cs typeface="Dosis Light"/>
                <a:sym typeface="Dosis Light"/>
              </a:defRPr>
            </a:lvl5pPr>
            <a:lvl6pPr lvl="5">
              <a:buNone/>
              <a:defRPr sz="1200">
                <a:solidFill>
                  <a:schemeClr val="dk2"/>
                </a:solidFill>
                <a:latin typeface="Dosis Light"/>
                <a:ea typeface="Dosis Light"/>
                <a:cs typeface="Dosis Light"/>
                <a:sym typeface="Dosis Light"/>
              </a:defRPr>
            </a:lvl6pPr>
            <a:lvl7pPr lvl="6">
              <a:buNone/>
              <a:defRPr sz="1200">
                <a:solidFill>
                  <a:schemeClr val="dk2"/>
                </a:solidFill>
                <a:latin typeface="Dosis Light"/>
                <a:ea typeface="Dosis Light"/>
                <a:cs typeface="Dosis Light"/>
                <a:sym typeface="Dosis Light"/>
              </a:defRPr>
            </a:lvl7pPr>
            <a:lvl8pPr lvl="7">
              <a:buNone/>
              <a:defRPr sz="1200">
                <a:solidFill>
                  <a:schemeClr val="dk2"/>
                </a:solidFill>
                <a:latin typeface="Dosis Light"/>
                <a:ea typeface="Dosis Light"/>
                <a:cs typeface="Dosis Light"/>
                <a:sym typeface="Dosis Light"/>
              </a:defRPr>
            </a:lvl8pPr>
            <a:lvl9pPr lvl="8">
              <a:buNone/>
              <a:defRPr sz="1200">
                <a:solidFill>
                  <a:schemeClr val="dk2"/>
                </a:solidFill>
                <a:latin typeface="Dosis Light"/>
                <a:ea typeface="Dosis Light"/>
                <a:cs typeface="Dosis Light"/>
                <a:sym typeface="Dosis 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www.kaggle.com/" TargetMode="External"/><Relationship Id="rId4" Type="http://schemas.openxmlformats.org/officeDocument/2006/relationships/hyperlink" Target="https://www.kaggle.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6.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hyperlink" Target="mailto:rodhipranoto@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5" name="Shape 3835"/>
        <p:cNvGrpSpPr/>
        <p:nvPr/>
      </p:nvGrpSpPr>
      <p:grpSpPr>
        <a:xfrm>
          <a:off x="0" y="0"/>
          <a:ext cx="0" cy="0"/>
          <a:chOff x="0" y="0"/>
          <a:chExt cx="0" cy="0"/>
        </a:xfrm>
      </p:grpSpPr>
      <p:sp>
        <p:nvSpPr>
          <p:cNvPr id="3836" name="Google Shape;3836;p13"/>
          <p:cNvSpPr txBox="1"/>
          <p:nvPr>
            <p:ph type="ctrTitle"/>
          </p:nvPr>
        </p:nvSpPr>
        <p:spPr>
          <a:xfrm>
            <a:off x="754125" y="806350"/>
            <a:ext cx="5396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FINAL PROJECT</a:t>
            </a:r>
            <a:endParaRPr b="1">
              <a:latin typeface="Dosis"/>
              <a:ea typeface="Dosis"/>
              <a:cs typeface="Dosis"/>
              <a:sym typeface="Dosis"/>
            </a:endParaRPr>
          </a:p>
        </p:txBody>
      </p:sp>
      <p:sp>
        <p:nvSpPr>
          <p:cNvPr id="3837" name="Google Shape;3837;p13"/>
          <p:cNvSpPr txBox="1"/>
          <p:nvPr>
            <p:ph type="ctrTitle"/>
          </p:nvPr>
        </p:nvSpPr>
        <p:spPr>
          <a:xfrm>
            <a:off x="754125" y="3322401"/>
            <a:ext cx="53967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Dosis"/>
                <a:ea typeface="Dosis"/>
                <a:cs typeface="Dosis"/>
                <a:sym typeface="Dosis"/>
              </a:rPr>
              <a:t>Data Science</a:t>
            </a:r>
            <a:endParaRPr b="1" sz="2400">
              <a:latin typeface="Dosis"/>
              <a:ea typeface="Dosis"/>
              <a:cs typeface="Dosis"/>
              <a:sym typeface="Dosis"/>
            </a:endParaRPr>
          </a:p>
          <a:p>
            <a:pPr indent="0" lvl="0" marL="0" rtl="0" algn="ctr">
              <a:spcBef>
                <a:spcPts val="0"/>
              </a:spcBef>
              <a:spcAft>
                <a:spcPts val="0"/>
              </a:spcAft>
              <a:buNone/>
            </a:pPr>
            <a:r>
              <a:rPr b="1" lang="en" sz="1800">
                <a:latin typeface="Dosis"/>
                <a:ea typeface="Dosis"/>
                <a:cs typeface="Dosis"/>
                <a:sym typeface="Dosis"/>
              </a:rPr>
              <a:t>Rodhi Pranoto</a:t>
            </a:r>
            <a:endParaRPr b="1" sz="1800">
              <a:latin typeface="Dosis"/>
              <a:ea typeface="Dosis"/>
              <a:cs typeface="Dosis"/>
              <a:sym typeface="Dosi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3" name="Shape 3943"/>
        <p:cNvGrpSpPr/>
        <p:nvPr/>
      </p:nvGrpSpPr>
      <p:grpSpPr>
        <a:xfrm>
          <a:off x="0" y="0"/>
          <a:ext cx="0" cy="0"/>
          <a:chOff x="0" y="0"/>
          <a:chExt cx="0" cy="0"/>
        </a:xfrm>
      </p:grpSpPr>
      <p:sp>
        <p:nvSpPr>
          <p:cNvPr id="3944" name="Google Shape;3944;p22"/>
          <p:cNvSpPr txBox="1"/>
          <p:nvPr>
            <p:ph idx="1" type="body"/>
          </p:nvPr>
        </p:nvSpPr>
        <p:spPr>
          <a:xfrm>
            <a:off x="640225" y="1134425"/>
            <a:ext cx="6867000" cy="34638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b="1" sz="1050">
              <a:solidFill>
                <a:srgbClr val="183C40"/>
              </a:solidFill>
              <a:highlight>
                <a:srgbClr val="F9F9F9"/>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b="1" sz="1050">
              <a:solidFill>
                <a:srgbClr val="183C40"/>
              </a:solidFill>
              <a:highlight>
                <a:srgbClr val="F9F9F9"/>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b="1" sz="1050">
              <a:solidFill>
                <a:srgbClr val="183C40"/>
              </a:solidFill>
              <a:highlight>
                <a:srgbClr val="F9F9F9"/>
              </a:highlight>
              <a:latin typeface="Courier New"/>
              <a:ea typeface="Courier New"/>
              <a:cs typeface="Courier New"/>
              <a:sym typeface="Courier New"/>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sz="1000"/>
              <a:t>Analisa :</a:t>
            </a:r>
            <a:endParaRPr sz="1000"/>
          </a:p>
          <a:p>
            <a:pPr indent="-292100" lvl="0" marL="457200" rtl="0" algn="l">
              <a:spcBef>
                <a:spcPts val="600"/>
              </a:spcBef>
              <a:spcAft>
                <a:spcPts val="0"/>
              </a:spcAft>
              <a:buClr>
                <a:schemeClr val="dk1"/>
              </a:buClr>
              <a:buSzPts val="1000"/>
              <a:buAutoNum type="arabicPeriod"/>
            </a:pPr>
            <a:r>
              <a:rPr lang="en" sz="1000"/>
              <a:t>Max &amp; Min : Transaksi terbesar adalah senilai 150, dan yang terkecil adalah 50</a:t>
            </a:r>
            <a:endParaRPr sz="1000"/>
          </a:p>
          <a:p>
            <a:pPr indent="-292100" lvl="0" marL="457200" rtl="0" algn="l">
              <a:spcBef>
                <a:spcPts val="0"/>
              </a:spcBef>
              <a:spcAft>
                <a:spcPts val="0"/>
              </a:spcAft>
              <a:buClr>
                <a:schemeClr val="dk1"/>
              </a:buClr>
              <a:buSzPts val="1000"/>
              <a:buAutoNum type="arabicPeriod"/>
            </a:pPr>
            <a:r>
              <a:rPr lang="en" sz="1000"/>
              <a:t>Range : Rentang transaksi cukup lebar (50-100) dengan selisih 100.</a:t>
            </a:r>
            <a:endParaRPr sz="1000"/>
          </a:p>
          <a:p>
            <a:pPr indent="-292100" lvl="0" marL="457200" rtl="0" algn="l">
              <a:spcBef>
                <a:spcPts val="0"/>
              </a:spcBef>
              <a:spcAft>
                <a:spcPts val="0"/>
              </a:spcAft>
              <a:buClr>
                <a:schemeClr val="dk1"/>
              </a:buClr>
              <a:buSzPts val="1000"/>
              <a:buAutoNum type="arabicPeriod"/>
            </a:pPr>
            <a:r>
              <a:rPr lang="en" sz="1000"/>
              <a:t>Std Dev : Sebaran data sedang (31.8) menunjukkan ada variasi transaksi tapi tidak terlalu ekstrem.</a:t>
            </a:r>
            <a:endParaRPr sz="1000"/>
          </a:p>
          <a:p>
            <a:pPr indent="-292100" lvl="0" marL="457200" rtl="0" algn="l">
              <a:spcBef>
                <a:spcPts val="0"/>
              </a:spcBef>
              <a:spcAft>
                <a:spcPts val="0"/>
              </a:spcAft>
              <a:buClr>
                <a:schemeClr val="dk1"/>
              </a:buClr>
              <a:buSzPts val="1000"/>
              <a:buAutoNum type="arabicPeriod"/>
            </a:pPr>
            <a:r>
              <a:rPr lang="en" sz="1000"/>
              <a:t>IQR : 35 menunjukkan mayoritas transaksi berada di antara 85-120, sehingga nilai 50 dan 150 bisa dianggap batas bawah dan atas.</a:t>
            </a:r>
            <a:endParaRPr sz="1000"/>
          </a:p>
          <a:p>
            <a:pPr indent="0" lvl="0" marL="0" rtl="0" algn="l">
              <a:spcBef>
                <a:spcPts val="600"/>
              </a:spcBef>
              <a:spcAft>
                <a:spcPts val="0"/>
              </a:spcAft>
              <a:buNone/>
            </a:pPr>
            <a:r>
              <a:rPr lang="en" sz="1000"/>
              <a:t>Secara umum data relatif stabil dengan mayoritas transaksi di kisaran 85-120, meskipun ada nilai yang lebih rendah (50) dan yang lebih tinggi(150)</a:t>
            </a:r>
            <a:endParaRPr sz="1000"/>
          </a:p>
        </p:txBody>
      </p:sp>
      <p:sp>
        <p:nvSpPr>
          <p:cNvPr id="3945" name="Google Shape;3945;p22"/>
          <p:cNvSpPr txBox="1"/>
          <p:nvPr>
            <p:ph type="title"/>
          </p:nvPr>
        </p:nvSpPr>
        <p:spPr>
          <a:xfrm>
            <a:off x="714625" y="370300"/>
            <a:ext cx="6718200" cy="5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Measure Of Variability</a:t>
            </a:r>
            <a:endParaRPr b="1">
              <a:latin typeface="Dosis"/>
              <a:ea typeface="Dosis"/>
              <a:cs typeface="Dosis"/>
              <a:sym typeface="Dosis"/>
            </a:endParaRPr>
          </a:p>
        </p:txBody>
      </p:sp>
      <p:sp>
        <p:nvSpPr>
          <p:cNvPr id="3946" name="Google Shape;3946;p2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3947" name="Google Shape;3947;p22"/>
          <p:cNvGraphicFramePr/>
          <p:nvPr/>
        </p:nvGraphicFramePr>
        <p:xfrm>
          <a:off x="718300" y="1134425"/>
          <a:ext cx="3000000" cy="3000000"/>
        </p:xfrm>
        <a:graphic>
          <a:graphicData uri="http://schemas.openxmlformats.org/drawingml/2006/table">
            <a:tbl>
              <a:tblPr>
                <a:noFill/>
                <a:tableStyleId>{918CF159-FE35-4639-A95B-3A9398FC5942}</a:tableStyleId>
              </a:tblPr>
              <a:tblGrid>
                <a:gridCol w="2779275"/>
                <a:gridCol w="2779275"/>
              </a:tblGrid>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Max</a:t>
                      </a:r>
                      <a:endParaRPr sz="1000"/>
                    </a:p>
                  </a:txBody>
                  <a:tcPr marT="91425" marB="91425" marR="91425" marL="91425"/>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150</a:t>
                      </a:r>
                      <a:endParaRPr sz="1000"/>
                    </a:p>
                  </a:txBody>
                  <a:tcPr marT="91425" marB="91425" marR="91425" marL="91425"/>
                </a:tc>
              </a:tr>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Min</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50</a:t>
                      </a:r>
                      <a:endParaRPr sz="1000"/>
                    </a:p>
                  </a:txBody>
                  <a:tcPr marT="91425" marB="91425" marR="91425" marL="91425"/>
                </a:tc>
              </a:tr>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Range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100</a:t>
                      </a:r>
                      <a:endParaRPr sz="1000"/>
                    </a:p>
                  </a:txBody>
                  <a:tcPr marT="91425" marB="91425" marR="91425" marL="91425">
                    <a:lnL cap="flat" cmpd="sng" w="9525">
                      <a:solidFill>
                        <a:srgbClr val="9E9E9E"/>
                      </a:solidFill>
                      <a:prstDash val="solid"/>
                      <a:round/>
                      <a:headEnd len="sm" w="sm" type="none"/>
                      <a:tailEnd len="sm" w="sm" type="none"/>
                    </a:lnL>
                  </a:tcPr>
                </a:tc>
              </a:tr>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Variance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1012.7499999999997</a:t>
                      </a:r>
                      <a:endParaRPr sz="1000">
                        <a:solidFill>
                          <a:schemeClr val="dk1"/>
                        </a:solidFill>
                        <a:latin typeface="Titillium Web Light"/>
                        <a:ea typeface="Titillium Web Light"/>
                        <a:cs typeface="Titillium Web Light"/>
                        <a:sym typeface="Titillium Web Light"/>
                      </a:endParaRPr>
                    </a:p>
                  </a:txBody>
                  <a:tcPr marT="91425" marB="91425" marR="91425" marL="91425">
                    <a:lnL cap="flat" cmpd="sng" w="9525">
                      <a:solidFill>
                        <a:srgbClr val="9E9E9E"/>
                      </a:solidFill>
                      <a:prstDash val="solid"/>
                      <a:round/>
                      <a:headEnd len="sm" w="sm" type="none"/>
                      <a:tailEnd len="sm" w="sm" type="none"/>
                    </a:lnL>
                  </a:tcPr>
                </a:tc>
              </a:tr>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Standart Deviation</a:t>
                      </a:r>
                      <a:endParaRPr sz="1000">
                        <a:solidFill>
                          <a:schemeClr val="dk1"/>
                        </a:solidFill>
                        <a:latin typeface="Titillium Web Light"/>
                        <a:ea typeface="Titillium Web Light"/>
                        <a:cs typeface="Titillium Web Light"/>
                        <a:sym typeface="Titillium Web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31</a:t>
                      </a:r>
                      <a:r>
                        <a:rPr lang="en" sz="1000">
                          <a:solidFill>
                            <a:schemeClr val="dk1"/>
                          </a:solidFill>
                          <a:latin typeface="Titillium Web Light"/>
                          <a:ea typeface="Titillium Web Light"/>
                          <a:cs typeface="Titillium Web Light"/>
                          <a:sym typeface="Titillium Web Light"/>
                        </a:rPr>
                        <a:t>.82373328193912</a:t>
                      </a:r>
                      <a:endParaRPr sz="1000">
                        <a:solidFill>
                          <a:schemeClr val="dk1"/>
                        </a:solidFill>
                        <a:latin typeface="Titillium Web Light"/>
                        <a:ea typeface="Titillium Web Light"/>
                        <a:cs typeface="Titillium Web Light"/>
                        <a:sym typeface="Titillium Web Light"/>
                      </a:endParaRPr>
                    </a:p>
                  </a:txBody>
                  <a:tcPr marT="91425" marB="91425" marR="91425" marL="91425">
                    <a:lnL cap="flat" cmpd="sng" w="9525">
                      <a:solidFill>
                        <a:srgbClr val="9E9E9E"/>
                      </a:solidFill>
                      <a:prstDash val="solid"/>
                      <a:round/>
                      <a:headEnd len="sm" w="sm" type="none"/>
                      <a:tailEnd len="sm" w="sm" type="none"/>
                    </a:lnL>
                  </a:tcPr>
                </a:tc>
              </a:tr>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IQR</a:t>
                      </a:r>
                      <a:endParaRPr sz="1000">
                        <a:solidFill>
                          <a:schemeClr val="dk1"/>
                        </a:solidFill>
                        <a:latin typeface="Titillium Web Light"/>
                        <a:ea typeface="Titillium Web Light"/>
                        <a:cs typeface="Titillium Web Light"/>
                        <a:sym typeface="Titillium Web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35.0</a:t>
                      </a:r>
                      <a:endParaRPr sz="1000">
                        <a:solidFill>
                          <a:schemeClr val="dk1"/>
                        </a:solidFill>
                        <a:latin typeface="Titillium Web Light"/>
                        <a:ea typeface="Titillium Web Light"/>
                        <a:cs typeface="Titillium Web Light"/>
                        <a:sym typeface="Titillium Web Light"/>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grpSp>
        <p:nvGrpSpPr>
          <p:cNvPr id="3948" name="Google Shape;3948;p22"/>
          <p:cNvGrpSpPr/>
          <p:nvPr/>
        </p:nvGrpSpPr>
        <p:grpSpPr>
          <a:xfrm>
            <a:off x="6663337" y="221812"/>
            <a:ext cx="843898" cy="861275"/>
            <a:chOff x="3955900" y="2984500"/>
            <a:chExt cx="414000" cy="422525"/>
          </a:xfrm>
        </p:grpSpPr>
        <p:sp>
          <p:nvSpPr>
            <p:cNvPr id="3949" name="Google Shape;3949;p22"/>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5"/>
            </a:solidFill>
            <a:ln>
              <a:noFill/>
            </a:ln>
          </p:spPr>
          <p:txBody>
            <a:bodyPr anchorCtr="0" anchor="ctr" bIns="222925" lIns="222925" spcFirstLastPara="1" rIns="222925" wrap="square" tIns="222925">
              <a:noAutofit/>
            </a:bodyPr>
            <a:lstStyle/>
            <a:p>
              <a:pPr indent="0" lvl="0" marL="0" rtl="0" algn="l">
                <a:spcBef>
                  <a:spcPts val="0"/>
                </a:spcBef>
                <a:spcAft>
                  <a:spcPts val="0"/>
                </a:spcAft>
                <a:buNone/>
              </a:pPr>
              <a:r>
                <a:t/>
              </a:r>
              <a:endParaRPr/>
            </a:p>
          </p:txBody>
        </p:sp>
        <p:sp>
          <p:nvSpPr>
            <p:cNvPr id="3950" name="Google Shape;3950;p22"/>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5"/>
            </a:solidFill>
            <a:ln>
              <a:noFill/>
            </a:ln>
          </p:spPr>
          <p:txBody>
            <a:bodyPr anchorCtr="0" anchor="ctr" bIns="222925" lIns="222925" spcFirstLastPara="1" rIns="222925" wrap="square" tIns="222925">
              <a:noAutofit/>
            </a:bodyPr>
            <a:lstStyle/>
            <a:p>
              <a:pPr indent="0" lvl="0" marL="0" rtl="0" algn="l">
                <a:spcBef>
                  <a:spcPts val="0"/>
                </a:spcBef>
                <a:spcAft>
                  <a:spcPts val="0"/>
                </a:spcAft>
                <a:buNone/>
              </a:pPr>
              <a:r>
                <a:t/>
              </a:r>
              <a:endParaRPr/>
            </a:p>
          </p:txBody>
        </p:sp>
        <p:sp>
          <p:nvSpPr>
            <p:cNvPr id="3951" name="Google Shape;3951;p22"/>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5"/>
            </a:solidFill>
            <a:ln>
              <a:noFill/>
            </a:ln>
          </p:spPr>
          <p:txBody>
            <a:bodyPr anchorCtr="0" anchor="ctr" bIns="222925" lIns="222925" spcFirstLastPara="1" rIns="222925" wrap="square" tIns="2229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5" name="Shape 3955"/>
        <p:cNvGrpSpPr/>
        <p:nvPr/>
      </p:nvGrpSpPr>
      <p:grpSpPr>
        <a:xfrm>
          <a:off x="0" y="0"/>
          <a:ext cx="0" cy="0"/>
          <a:chOff x="0" y="0"/>
          <a:chExt cx="0" cy="0"/>
        </a:xfrm>
      </p:grpSpPr>
      <p:sp>
        <p:nvSpPr>
          <p:cNvPr id="3956" name="Google Shape;3956;p23"/>
          <p:cNvSpPr txBox="1"/>
          <p:nvPr>
            <p:ph idx="1" type="body"/>
          </p:nvPr>
        </p:nvSpPr>
        <p:spPr>
          <a:xfrm>
            <a:off x="640225" y="1134425"/>
            <a:ext cx="6867000" cy="346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latin typeface="Titillium Web"/>
                <a:ea typeface="Titillium Web"/>
                <a:cs typeface="Titillium Web"/>
                <a:sym typeface="Titillium Web"/>
              </a:rPr>
              <a:t>Menentukan H0 &amp; H1</a:t>
            </a:r>
            <a:endParaRPr b="1" sz="1200">
              <a:latin typeface="Titillium Web"/>
              <a:ea typeface="Titillium Web"/>
              <a:cs typeface="Titillium Web"/>
              <a:sym typeface="Titillium Web"/>
            </a:endParaRPr>
          </a:p>
          <a:p>
            <a:pPr indent="-292100" lvl="0" marL="457200" rtl="0" algn="l">
              <a:spcBef>
                <a:spcPts val="600"/>
              </a:spcBef>
              <a:spcAft>
                <a:spcPts val="0"/>
              </a:spcAft>
              <a:buClr>
                <a:schemeClr val="dk1"/>
              </a:buClr>
              <a:buSzPts val="1000"/>
              <a:buAutoNum type="arabicPeriod"/>
            </a:pPr>
            <a:r>
              <a:rPr lang="en" sz="1000"/>
              <a:t>H0 = Rata-rata transaksi sama dengan  $100</a:t>
            </a:r>
            <a:endParaRPr sz="1000"/>
          </a:p>
          <a:p>
            <a:pPr indent="-292100" lvl="0" marL="457200" rtl="0" algn="l">
              <a:spcBef>
                <a:spcPts val="0"/>
              </a:spcBef>
              <a:spcAft>
                <a:spcPts val="0"/>
              </a:spcAft>
              <a:buClr>
                <a:schemeClr val="dk1"/>
              </a:buClr>
              <a:buSzPts val="1000"/>
              <a:buAutoNum type="arabicPeriod"/>
            </a:pPr>
            <a:r>
              <a:rPr lang="en" sz="1000"/>
              <a:t>H1 = Rata-rata transaksi tidak sama dengan $100</a:t>
            </a:r>
            <a:endParaRPr sz="1000"/>
          </a:p>
          <a:p>
            <a:pPr indent="0" lvl="0" marL="0" rtl="0" algn="l">
              <a:spcBef>
                <a:spcPts val="600"/>
              </a:spcBef>
              <a:spcAft>
                <a:spcPts val="0"/>
              </a:spcAft>
              <a:buNone/>
            </a:pPr>
            <a:r>
              <a:t/>
            </a:r>
            <a:endParaRPr sz="1000"/>
          </a:p>
          <a:p>
            <a:pPr indent="0" lvl="0" marL="0" rtl="0" algn="l">
              <a:spcBef>
                <a:spcPts val="600"/>
              </a:spcBef>
              <a:spcAft>
                <a:spcPts val="0"/>
              </a:spcAft>
              <a:buNone/>
            </a:pPr>
            <a:r>
              <a:rPr b="1" lang="en" sz="1200">
                <a:latin typeface="Titillium Web"/>
                <a:ea typeface="Titillium Web"/>
                <a:cs typeface="Titillium Web"/>
                <a:sym typeface="Titillium Web"/>
              </a:rPr>
              <a:t>Melakukan T-Test</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rPr b="1" lang="en" sz="1200">
                <a:latin typeface="Titillium Web"/>
                <a:ea typeface="Titillium Web"/>
                <a:cs typeface="Titillium Web"/>
                <a:sym typeface="Titillium Web"/>
              </a:rPr>
              <a:t>Analisa : </a:t>
            </a:r>
            <a:endParaRPr b="1" sz="1200">
              <a:latin typeface="Titillium Web"/>
              <a:ea typeface="Titillium Web"/>
              <a:cs typeface="Titillium Web"/>
              <a:sym typeface="Titillium Web"/>
            </a:endParaRPr>
          </a:p>
          <a:p>
            <a:pPr indent="-304800" lvl="0" marL="457200" rtl="0" algn="l">
              <a:spcBef>
                <a:spcPts val="600"/>
              </a:spcBef>
              <a:spcAft>
                <a:spcPts val="0"/>
              </a:spcAft>
              <a:buSzPts val="1200"/>
              <a:buChar char="-"/>
            </a:pPr>
            <a:r>
              <a:rPr lang="en" sz="1200"/>
              <a:t>Jika p-value&lt;0.05 maka hasilnya berhasil tolak H0, yang artinya training berpengaruh signifikan</a:t>
            </a:r>
            <a:endParaRPr sz="1200"/>
          </a:p>
          <a:p>
            <a:pPr indent="-304800" lvl="0" marL="457200" rtl="0" algn="l">
              <a:spcBef>
                <a:spcPts val="0"/>
              </a:spcBef>
              <a:spcAft>
                <a:spcPts val="0"/>
              </a:spcAft>
              <a:buSzPts val="1200"/>
              <a:buChar char="-"/>
            </a:pPr>
            <a:r>
              <a:rPr lang="en" sz="1200"/>
              <a:t>Jika p-value &gt; 0.05 maka hasilnya gagal tolak H0, yang berarti training tidak terbukti berpengaruh signifikan</a:t>
            </a:r>
            <a:endParaRPr sz="1200"/>
          </a:p>
        </p:txBody>
      </p:sp>
      <p:sp>
        <p:nvSpPr>
          <p:cNvPr id="3957" name="Google Shape;3957;p23"/>
          <p:cNvSpPr txBox="1"/>
          <p:nvPr>
            <p:ph type="title"/>
          </p:nvPr>
        </p:nvSpPr>
        <p:spPr>
          <a:xfrm>
            <a:off x="714625" y="370300"/>
            <a:ext cx="6718200" cy="5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Uji Hipotesis</a:t>
            </a:r>
            <a:endParaRPr b="1">
              <a:latin typeface="Dosis"/>
              <a:ea typeface="Dosis"/>
              <a:cs typeface="Dosis"/>
              <a:sym typeface="Dosis"/>
            </a:endParaRPr>
          </a:p>
        </p:txBody>
      </p:sp>
      <p:sp>
        <p:nvSpPr>
          <p:cNvPr id="3958" name="Google Shape;3958;p2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3959" name="Google Shape;3959;p23"/>
          <p:cNvGraphicFramePr/>
          <p:nvPr/>
        </p:nvGraphicFramePr>
        <p:xfrm>
          <a:off x="640225" y="2473466"/>
          <a:ext cx="3000000" cy="3000000"/>
        </p:xfrm>
        <a:graphic>
          <a:graphicData uri="http://schemas.openxmlformats.org/drawingml/2006/table">
            <a:tbl>
              <a:tblPr>
                <a:noFill/>
                <a:tableStyleId>{918CF159-FE35-4639-A95B-3A9398FC5942}</a:tableStyleId>
              </a:tblPr>
              <a:tblGrid>
                <a:gridCol w="3433500"/>
                <a:gridCol w="3433500"/>
              </a:tblGrid>
              <a:tr h="454200">
                <a:tc gridSpan="2">
                  <a:txBody>
                    <a:bodyPr/>
                    <a:lstStyle/>
                    <a:p>
                      <a:pPr indent="0" lvl="0" marL="0" rtl="0" algn="ctr">
                        <a:spcBef>
                          <a:spcPts val="0"/>
                        </a:spcBef>
                        <a:spcAft>
                          <a:spcPts val="0"/>
                        </a:spcAft>
                        <a:buNone/>
                      </a:pPr>
                      <a:r>
                        <a:rPr b="1" lang="en" sz="1800">
                          <a:solidFill>
                            <a:schemeClr val="dk1"/>
                          </a:solidFill>
                          <a:latin typeface="Titillium Web"/>
                          <a:ea typeface="Titillium Web"/>
                          <a:cs typeface="Titillium Web"/>
                          <a:sym typeface="Titillium Web"/>
                        </a:rPr>
                        <a:t>T-test Result  alpha(0.05)</a:t>
                      </a:r>
                      <a:endParaRPr b="1" sz="1800">
                        <a:solidFill>
                          <a:schemeClr val="dk1"/>
                        </a:solidFill>
                        <a:latin typeface="Titillium Web"/>
                        <a:ea typeface="Titillium Web"/>
                        <a:cs typeface="Titillium Web"/>
                        <a:sym typeface="Titillium Web"/>
                      </a:endParaRPr>
                    </a:p>
                  </a:txBody>
                  <a:tcPr marT="91425" marB="91425" marR="91425" marL="91425"/>
                </a:tc>
                <a:tc hMerge="1"/>
              </a:tr>
              <a:tr h="3785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T-statistic</a:t>
                      </a:r>
                      <a:endParaRPr/>
                    </a:p>
                  </a:txBody>
                  <a:tcPr marT="91425" marB="91425" marR="91425" marL="91425"/>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0.4085</a:t>
                      </a:r>
                      <a:endParaRPr/>
                    </a:p>
                  </a:txBody>
                  <a:tcPr marT="91425" marB="91425" marR="91425" marL="91425"/>
                </a:tc>
              </a:tr>
              <a:tr h="3785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p-value</a:t>
                      </a:r>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0.686528</a:t>
                      </a:r>
                      <a:endParaRPr/>
                    </a:p>
                  </a:txBody>
                  <a:tcPr marT="91425" marB="91425" marR="91425" marL="91425"/>
                </a:tc>
              </a:tr>
            </a:tbl>
          </a:graphicData>
        </a:graphic>
      </p:graphicFrame>
      <p:grpSp>
        <p:nvGrpSpPr>
          <p:cNvPr id="3960" name="Google Shape;3960;p23"/>
          <p:cNvGrpSpPr/>
          <p:nvPr/>
        </p:nvGrpSpPr>
        <p:grpSpPr>
          <a:xfrm>
            <a:off x="6663337" y="221812"/>
            <a:ext cx="843898" cy="861275"/>
            <a:chOff x="3955900" y="2984500"/>
            <a:chExt cx="414000" cy="422525"/>
          </a:xfrm>
        </p:grpSpPr>
        <p:sp>
          <p:nvSpPr>
            <p:cNvPr id="3961" name="Google Shape;3961;p23"/>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5"/>
            </a:solidFill>
            <a:ln>
              <a:noFill/>
            </a:ln>
          </p:spPr>
          <p:txBody>
            <a:bodyPr anchorCtr="0" anchor="ctr" bIns="222925" lIns="222925" spcFirstLastPara="1" rIns="222925" wrap="square" tIns="222925">
              <a:noAutofit/>
            </a:bodyPr>
            <a:lstStyle/>
            <a:p>
              <a:pPr indent="0" lvl="0" marL="0" rtl="0" algn="l">
                <a:spcBef>
                  <a:spcPts val="0"/>
                </a:spcBef>
                <a:spcAft>
                  <a:spcPts val="0"/>
                </a:spcAft>
                <a:buNone/>
              </a:pPr>
              <a:r>
                <a:t/>
              </a:r>
              <a:endParaRPr/>
            </a:p>
          </p:txBody>
        </p:sp>
        <p:sp>
          <p:nvSpPr>
            <p:cNvPr id="3962" name="Google Shape;3962;p23"/>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5"/>
            </a:solidFill>
            <a:ln>
              <a:noFill/>
            </a:ln>
          </p:spPr>
          <p:txBody>
            <a:bodyPr anchorCtr="0" anchor="ctr" bIns="222925" lIns="222925" spcFirstLastPara="1" rIns="222925" wrap="square" tIns="222925">
              <a:noAutofit/>
            </a:bodyPr>
            <a:lstStyle/>
            <a:p>
              <a:pPr indent="0" lvl="0" marL="0" rtl="0" algn="l">
                <a:spcBef>
                  <a:spcPts val="0"/>
                </a:spcBef>
                <a:spcAft>
                  <a:spcPts val="0"/>
                </a:spcAft>
                <a:buNone/>
              </a:pPr>
              <a:r>
                <a:t/>
              </a:r>
              <a:endParaRPr/>
            </a:p>
          </p:txBody>
        </p:sp>
        <p:sp>
          <p:nvSpPr>
            <p:cNvPr id="3963" name="Google Shape;3963;p23"/>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5"/>
            </a:solidFill>
            <a:ln>
              <a:noFill/>
            </a:ln>
          </p:spPr>
          <p:txBody>
            <a:bodyPr anchorCtr="0" anchor="ctr" bIns="222925" lIns="222925" spcFirstLastPara="1" rIns="222925" wrap="square" tIns="2229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7" name="Shape 3967"/>
        <p:cNvGrpSpPr/>
        <p:nvPr/>
      </p:nvGrpSpPr>
      <p:grpSpPr>
        <a:xfrm>
          <a:off x="0" y="0"/>
          <a:ext cx="0" cy="0"/>
          <a:chOff x="0" y="0"/>
          <a:chExt cx="0" cy="0"/>
        </a:xfrm>
      </p:grpSpPr>
      <p:sp>
        <p:nvSpPr>
          <p:cNvPr id="3968" name="Google Shape;3968;p24"/>
          <p:cNvSpPr txBox="1"/>
          <p:nvPr>
            <p:ph idx="1" type="body"/>
          </p:nvPr>
        </p:nvSpPr>
        <p:spPr>
          <a:xfrm>
            <a:off x="640225" y="1134425"/>
            <a:ext cx="6867000" cy="34638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Clr>
                <a:schemeClr val="dk1"/>
              </a:buClr>
              <a:buSzPts val="1200"/>
              <a:buAutoNum type="arabicPeriod"/>
            </a:pPr>
            <a:r>
              <a:rPr lang="en" sz="1200"/>
              <a:t>Dengan tingkat signifikasi 5%, tidak terdapat bukti yang cukup untuk menyatakan bahwa rata-rata penjualan setelah training berbeda signifikan dari $100, artinya program sales training belum terbukti secara statistik meningkatkan rata-rata penjulan</a:t>
            </a:r>
            <a:r>
              <a:rPr b="1" lang="en" sz="1200">
                <a:latin typeface="Titillium Web"/>
                <a:ea typeface="Titillium Web"/>
                <a:cs typeface="Titillium Web"/>
                <a:sym typeface="Titillium Web"/>
              </a:rPr>
              <a:t> </a:t>
            </a:r>
            <a:endParaRPr sz="1200"/>
          </a:p>
        </p:txBody>
      </p:sp>
      <p:sp>
        <p:nvSpPr>
          <p:cNvPr id="3969" name="Google Shape;3969;p24"/>
          <p:cNvSpPr txBox="1"/>
          <p:nvPr>
            <p:ph type="title"/>
          </p:nvPr>
        </p:nvSpPr>
        <p:spPr>
          <a:xfrm>
            <a:off x="714625" y="370300"/>
            <a:ext cx="6718200" cy="5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Conclusion</a:t>
            </a:r>
            <a:endParaRPr b="1">
              <a:latin typeface="Dosis"/>
              <a:ea typeface="Dosis"/>
              <a:cs typeface="Dosis"/>
              <a:sym typeface="Dosis"/>
            </a:endParaRPr>
          </a:p>
        </p:txBody>
      </p:sp>
      <p:sp>
        <p:nvSpPr>
          <p:cNvPr id="3970" name="Google Shape;3970;p2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3971" name="Google Shape;3971;p24"/>
          <p:cNvGrpSpPr/>
          <p:nvPr/>
        </p:nvGrpSpPr>
        <p:grpSpPr>
          <a:xfrm>
            <a:off x="6655276" y="163773"/>
            <a:ext cx="813235" cy="770817"/>
            <a:chOff x="5300400" y="3670175"/>
            <a:chExt cx="421300" cy="399325"/>
          </a:xfrm>
        </p:grpSpPr>
        <p:sp>
          <p:nvSpPr>
            <p:cNvPr id="3972" name="Google Shape;3972;p24"/>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5"/>
            </a:solidFill>
            <a:ln>
              <a:noFill/>
            </a:ln>
          </p:spPr>
          <p:txBody>
            <a:bodyPr anchorCtr="0" anchor="ctr" bIns="211100" lIns="211100" spcFirstLastPara="1" rIns="211100" wrap="square" tIns="211100">
              <a:noAutofit/>
            </a:bodyPr>
            <a:lstStyle/>
            <a:p>
              <a:pPr indent="0" lvl="0" marL="0" rtl="0" algn="l">
                <a:spcBef>
                  <a:spcPts val="0"/>
                </a:spcBef>
                <a:spcAft>
                  <a:spcPts val="0"/>
                </a:spcAft>
                <a:buNone/>
              </a:pPr>
              <a:r>
                <a:t/>
              </a:r>
              <a:endParaRPr/>
            </a:p>
          </p:txBody>
        </p:sp>
        <p:sp>
          <p:nvSpPr>
            <p:cNvPr id="3973" name="Google Shape;3973;p24"/>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5"/>
            </a:solidFill>
            <a:ln>
              <a:noFill/>
            </a:ln>
          </p:spPr>
          <p:txBody>
            <a:bodyPr anchorCtr="0" anchor="ctr" bIns="211100" lIns="211100" spcFirstLastPara="1" rIns="211100" wrap="square" tIns="211100">
              <a:noAutofit/>
            </a:bodyPr>
            <a:lstStyle/>
            <a:p>
              <a:pPr indent="0" lvl="0" marL="0" rtl="0" algn="l">
                <a:spcBef>
                  <a:spcPts val="0"/>
                </a:spcBef>
                <a:spcAft>
                  <a:spcPts val="0"/>
                </a:spcAft>
                <a:buNone/>
              </a:pPr>
              <a:r>
                <a:t/>
              </a:r>
              <a:endParaRPr/>
            </a:p>
          </p:txBody>
        </p:sp>
        <p:sp>
          <p:nvSpPr>
            <p:cNvPr id="3974" name="Google Shape;3974;p24"/>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5"/>
            </a:solidFill>
            <a:ln>
              <a:noFill/>
            </a:ln>
          </p:spPr>
          <p:txBody>
            <a:bodyPr anchorCtr="0" anchor="ctr" bIns="211100" lIns="211100" spcFirstLastPara="1" rIns="211100" wrap="square" tIns="211100">
              <a:noAutofit/>
            </a:bodyPr>
            <a:lstStyle/>
            <a:p>
              <a:pPr indent="0" lvl="0" marL="0" rtl="0" algn="l">
                <a:spcBef>
                  <a:spcPts val="0"/>
                </a:spcBef>
                <a:spcAft>
                  <a:spcPts val="0"/>
                </a:spcAft>
                <a:buNone/>
              </a:pPr>
              <a:r>
                <a:t/>
              </a:r>
              <a:endParaRPr/>
            </a:p>
          </p:txBody>
        </p:sp>
        <p:sp>
          <p:nvSpPr>
            <p:cNvPr id="3975" name="Google Shape;3975;p24"/>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5"/>
            </a:solidFill>
            <a:ln>
              <a:noFill/>
            </a:ln>
          </p:spPr>
          <p:txBody>
            <a:bodyPr anchorCtr="0" anchor="ctr" bIns="211100" lIns="211100" spcFirstLastPara="1" rIns="211100" wrap="square" tIns="211100">
              <a:noAutofit/>
            </a:bodyPr>
            <a:lstStyle/>
            <a:p>
              <a:pPr indent="0" lvl="0" marL="0" rtl="0" algn="l">
                <a:spcBef>
                  <a:spcPts val="0"/>
                </a:spcBef>
                <a:spcAft>
                  <a:spcPts val="0"/>
                </a:spcAft>
                <a:buNone/>
              </a:pPr>
              <a:r>
                <a:t/>
              </a:r>
              <a:endParaRPr/>
            </a:p>
          </p:txBody>
        </p:sp>
        <p:sp>
          <p:nvSpPr>
            <p:cNvPr id="3976" name="Google Shape;3976;p24"/>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5"/>
            </a:solidFill>
            <a:ln>
              <a:noFill/>
            </a:ln>
          </p:spPr>
          <p:txBody>
            <a:bodyPr anchorCtr="0" anchor="ctr" bIns="211100" lIns="211100" spcFirstLastPara="1" rIns="211100" wrap="square" tIns="211100">
              <a:noAutofit/>
            </a:bodyPr>
            <a:lstStyle/>
            <a:p>
              <a:pPr indent="0" lvl="0" marL="0" rtl="0" algn="l">
                <a:spcBef>
                  <a:spcPts val="0"/>
                </a:spcBef>
                <a:spcAft>
                  <a:spcPts val="0"/>
                </a:spcAft>
                <a:buNone/>
              </a:pPr>
              <a:r>
                <a:t/>
              </a:r>
              <a:endParaRPr/>
            </a:p>
          </p:txBody>
        </p:sp>
      </p:grpSp>
      <p:sp>
        <p:nvSpPr>
          <p:cNvPr id="3977" name="Google Shape;3977;p24"/>
          <p:cNvSpPr txBox="1"/>
          <p:nvPr/>
        </p:nvSpPr>
        <p:spPr>
          <a:xfrm>
            <a:off x="640225" y="3982350"/>
            <a:ext cx="715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https://github.com/rodhipranoto/Final-Project-Data-Science---KelasWork/blob/main/Case_Study_01_Sales_Force_Training.ipynb</a:t>
            </a:r>
            <a:endParaRPr sz="1000">
              <a:solidFill>
                <a:schemeClr val="dk1"/>
              </a:solidFill>
              <a:latin typeface="Titillium Web Light"/>
              <a:ea typeface="Titillium Web Light"/>
              <a:cs typeface="Titillium Web Light"/>
              <a:sym typeface="Titillium Web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1" name="Shape 3981"/>
        <p:cNvGrpSpPr/>
        <p:nvPr/>
      </p:nvGrpSpPr>
      <p:grpSpPr>
        <a:xfrm>
          <a:off x="0" y="0"/>
          <a:ext cx="0" cy="0"/>
          <a:chOff x="0" y="0"/>
          <a:chExt cx="0" cy="0"/>
        </a:xfrm>
      </p:grpSpPr>
      <p:sp>
        <p:nvSpPr>
          <p:cNvPr id="3982" name="Google Shape;3982;p25"/>
          <p:cNvSpPr txBox="1"/>
          <p:nvPr>
            <p:ph idx="1" type="body"/>
          </p:nvPr>
        </p:nvSpPr>
        <p:spPr>
          <a:xfrm>
            <a:off x="1466975" y="2246550"/>
            <a:ext cx="4776000" cy="650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0" lang="en" sz="3600">
                <a:latin typeface="Dosis"/>
                <a:ea typeface="Dosis"/>
                <a:cs typeface="Dosis"/>
                <a:sym typeface="Dosis"/>
              </a:rPr>
              <a:t>02. HOUSE PRICE</a:t>
            </a:r>
            <a:endParaRPr b="1" i="0" sz="3600">
              <a:latin typeface="Dosis"/>
              <a:ea typeface="Dosis"/>
              <a:cs typeface="Dosis"/>
              <a:sym typeface="Dosis"/>
            </a:endParaRPr>
          </a:p>
        </p:txBody>
      </p:sp>
      <p:sp>
        <p:nvSpPr>
          <p:cNvPr id="3983" name="Google Shape;3983;p2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7" name="Shape 3987"/>
        <p:cNvGrpSpPr/>
        <p:nvPr/>
      </p:nvGrpSpPr>
      <p:grpSpPr>
        <a:xfrm>
          <a:off x="0" y="0"/>
          <a:ext cx="0" cy="0"/>
          <a:chOff x="0" y="0"/>
          <a:chExt cx="0" cy="0"/>
        </a:xfrm>
      </p:grpSpPr>
      <p:sp>
        <p:nvSpPr>
          <p:cNvPr id="3988" name="Google Shape;3988;p26"/>
          <p:cNvSpPr txBox="1"/>
          <p:nvPr>
            <p:ph type="title"/>
          </p:nvPr>
        </p:nvSpPr>
        <p:spPr>
          <a:xfrm>
            <a:off x="718300" y="339450"/>
            <a:ext cx="7071600" cy="5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Dosis"/>
                <a:ea typeface="Dosis"/>
                <a:cs typeface="Dosis"/>
                <a:sym typeface="Dosis"/>
              </a:rPr>
              <a:t>Overview - Background Problem Project</a:t>
            </a:r>
            <a:endParaRPr b="1" sz="2400">
              <a:latin typeface="Dosis"/>
              <a:ea typeface="Dosis"/>
              <a:cs typeface="Dosis"/>
              <a:sym typeface="Dosis"/>
            </a:endParaRPr>
          </a:p>
        </p:txBody>
      </p:sp>
      <p:sp>
        <p:nvSpPr>
          <p:cNvPr id="3989" name="Google Shape;3989;p26"/>
          <p:cNvSpPr txBox="1"/>
          <p:nvPr>
            <p:ph idx="1" type="body"/>
          </p:nvPr>
        </p:nvSpPr>
        <p:spPr>
          <a:xfrm>
            <a:off x="718300" y="1474400"/>
            <a:ext cx="6761100" cy="29805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Char char="▪"/>
            </a:pPr>
            <a:r>
              <a:rPr lang="en" sz="1200"/>
              <a:t>Proyek ini dilakukan untuk mengeksplorasi faktor-faktor yang mempengaruhi harga jual rumah pada data set </a:t>
            </a:r>
            <a:r>
              <a:rPr i="1" lang="en" sz="1200"/>
              <a:t>Housing Price.</a:t>
            </a:r>
            <a:r>
              <a:rPr lang="en" sz="1200"/>
              <a:t> Data mencakup beberapa variable seperti lokasi jumlah kamar, luas tanah dan kualitas properti</a:t>
            </a:r>
            <a:r>
              <a:rPr lang="en" sz="1200"/>
              <a:t>.</a:t>
            </a:r>
            <a:endParaRPr sz="1200"/>
          </a:p>
          <a:p>
            <a:pPr indent="-304800" lvl="0" marL="457200" rtl="0" algn="just">
              <a:spcBef>
                <a:spcPts val="0"/>
              </a:spcBef>
              <a:spcAft>
                <a:spcPts val="0"/>
              </a:spcAft>
              <a:buClr>
                <a:schemeClr val="dk1"/>
              </a:buClr>
              <a:buSzPts val="1200"/>
              <a:buChar char="▪"/>
            </a:pPr>
            <a:r>
              <a:rPr lang="en" sz="1200"/>
              <a:t>Tujuan proyek adalah menganalisis dan mengidentifikasi pola serta faktor penting yang berpengaruh terhadap harga rumah.</a:t>
            </a:r>
            <a:endParaRPr sz="1200"/>
          </a:p>
          <a:p>
            <a:pPr indent="-304800" lvl="0" marL="457200" rtl="0" algn="just">
              <a:spcBef>
                <a:spcPts val="0"/>
              </a:spcBef>
              <a:spcAft>
                <a:spcPts val="0"/>
              </a:spcAft>
              <a:buClr>
                <a:schemeClr val="dk1"/>
              </a:buClr>
              <a:buSzPts val="1200"/>
              <a:buChar char="▪"/>
            </a:pPr>
            <a:r>
              <a:rPr lang="en" sz="1200"/>
              <a:t>Metode yang digunakan meliputi penguumpulan data, Exploratory Data Analysis(EDA), Visualisasi data (1 D &amp; 2 D), serta transformasi data (misalnya log-10) untuk memperjelas distribusi</a:t>
            </a:r>
            <a:endParaRPr/>
          </a:p>
        </p:txBody>
      </p:sp>
      <p:sp>
        <p:nvSpPr>
          <p:cNvPr id="3990" name="Google Shape;3990;p2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3991" name="Google Shape;3991;p26"/>
          <p:cNvGrpSpPr/>
          <p:nvPr/>
        </p:nvGrpSpPr>
        <p:grpSpPr>
          <a:xfrm>
            <a:off x="499731" y="4258599"/>
            <a:ext cx="621671" cy="517213"/>
            <a:chOff x="1926350" y="995225"/>
            <a:chExt cx="428650" cy="356600"/>
          </a:xfrm>
        </p:grpSpPr>
        <p:sp>
          <p:nvSpPr>
            <p:cNvPr id="3992" name="Google Shape;3992;p26"/>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accent5"/>
            </a:solidFill>
            <a:ln>
              <a:noFill/>
            </a:ln>
          </p:spPr>
          <p:txBody>
            <a:bodyPr anchorCtr="0" anchor="ctr" bIns="158600" lIns="158600" spcFirstLastPara="1" rIns="158600" wrap="square" tIns="158600">
              <a:noAutofit/>
            </a:bodyPr>
            <a:lstStyle/>
            <a:p>
              <a:pPr indent="0" lvl="0" marL="0" rtl="0" algn="l">
                <a:spcBef>
                  <a:spcPts val="0"/>
                </a:spcBef>
                <a:spcAft>
                  <a:spcPts val="0"/>
                </a:spcAft>
                <a:buNone/>
              </a:pPr>
              <a:r>
                <a:t/>
              </a:r>
              <a:endParaRPr/>
            </a:p>
          </p:txBody>
        </p:sp>
        <p:sp>
          <p:nvSpPr>
            <p:cNvPr id="3993" name="Google Shape;3993;p26"/>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accent5"/>
            </a:solidFill>
            <a:ln>
              <a:noFill/>
            </a:ln>
          </p:spPr>
          <p:txBody>
            <a:bodyPr anchorCtr="0" anchor="ctr" bIns="158600" lIns="158600" spcFirstLastPara="1" rIns="158600" wrap="square" tIns="158600">
              <a:noAutofit/>
            </a:bodyPr>
            <a:lstStyle/>
            <a:p>
              <a:pPr indent="0" lvl="0" marL="0" rtl="0" algn="l">
                <a:spcBef>
                  <a:spcPts val="0"/>
                </a:spcBef>
                <a:spcAft>
                  <a:spcPts val="0"/>
                </a:spcAft>
                <a:buNone/>
              </a:pPr>
              <a:r>
                <a:t/>
              </a:r>
              <a:endParaRPr/>
            </a:p>
          </p:txBody>
        </p:sp>
        <p:sp>
          <p:nvSpPr>
            <p:cNvPr id="3994" name="Google Shape;3994;p26"/>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accent5"/>
            </a:solidFill>
            <a:ln>
              <a:noFill/>
            </a:ln>
          </p:spPr>
          <p:txBody>
            <a:bodyPr anchorCtr="0" anchor="ctr" bIns="158600" lIns="158600" spcFirstLastPara="1" rIns="158600" wrap="square" tIns="158600">
              <a:noAutofit/>
            </a:bodyPr>
            <a:lstStyle/>
            <a:p>
              <a:pPr indent="0" lvl="0" marL="0" rtl="0" algn="l">
                <a:spcBef>
                  <a:spcPts val="0"/>
                </a:spcBef>
                <a:spcAft>
                  <a:spcPts val="0"/>
                </a:spcAft>
                <a:buNone/>
              </a:pPr>
              <a:r>
                <a:t/>
              </a:r>
              <a:endParaRPr/>
            </a:p>
          </p:txBody>
        </p:sp>
        <p:sp>
          <p:nvSpPr>
            <p:cNvPr id="3995" name="Google Shape;3995;p26"/>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accent5"/>
            </a:solidFill>
            <a:ln>
              <a:noFill/>
            </a:ln>
          </p:spPr>
          <p:txBody>
            <a:bodyPr anchorCtr="0" anchor="ctr" bIns="158600" lIns="158600" spcFirstLastPara="1" rIns="158600" wrap="square" tIns="158600">
              <a:noAutofit/>
            </a:bodyPr>
            <a:lstStyle/>
            <a:p>
              <a:pPr indent="0" lvl="0" marL="0" rtl="0" algn="l">
                <a:spcBef>
                  <a:spcPts val="0"/>
                </a:spcBef>
                <a:spcAft>
                  <a:spcPts val="0"/>
                </a:spcAft>
                <a:buNone/>
              </a:pPr>
              <a:r>
                <a:t/>
              </a:r>
              <a:endParaRPr/>
            </a:p>
          </p:txBody>
        </p:sp>
      </p:grpSp>
      <p:sp>
        <p:nvSpPr>
          <p:cNvPr id="3996" name="Google Shape;3996;p26"/>
          <p:cNvSpPr/>
          <p:nvPr/>
        </p:nvSpPr>
        <p:spPr>
          <a:xfrm>
            <a:off x="6897374" y="255336"/>
            <a:ext cx="730609" cy="685431"/>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0" name="Shape 4000"/>
        <p:cNvGrpSpPr/>
        <p:nvPr/>
      </p:nvGrpSpPr>
      <p:grpSpPr>
        <a:xfrm>
          <a:off x="0" y="0"/>
          <a:ext cx="0" cy="0"/>
          <a:chOff x="0" y="0"/>
          <a:chExt cx="0" cy="0"/>
        </a:xfrm>
      </p:grpSpPr>
      <p:sp>
        <p:nvSpPr>
          <p:cNvPr id="4001" name="Google Shape;4001;p27"/>
          <p:cNvSpPr txBox="1"/>
          <p:nvPr>
            <p:ph type="title"/>
          </p:nvPr>
        </p:nvSpPr>
        <p:spPr>
          <a:xfrm>
            <a:off x="718300" y="739375"/>
            <a:ext cx="7071600" cy="5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Flowchart</a:t>
            </a:r>
            <a:endParaRPr b="1">
              <a:latin typeface="Dosis"/>
              <a:ea typeface="Dosis"/>
              <a:cs typeface="Dosis"/>
              <a:sym typeface="Dosis"/>
            </a:endParaRPr>
          </a:p>
        </p:txBody>
      </p:sp>
      <p:sp>
        <p:nvSpPr>
          <p:cNvPr id="4002" name="Google Shape;4002;p27"/>
          <p:cNvSpPr txBox="1"/>
          <p:nvPr>
            <p:ph idx="1" type="body"/>
          </p:nvPr>
        </p:nvSpPr>
        <p:spPr>
          <a:xfrm>
            <a:off x="718300" y="1474400"/>
            <a:ext cx="6761100" cy="29805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Char char="▪"/>
            </a:pPr>
            <a:r>
              <a:t/>
            </a:r>
            <a:endParaRPr/>
          </a:p>
        </p:txBody>
      </p:sp>
      <p:sp>
        <p:nvSpPr>
          <p:cNvPr id="4003" name="Google Shape;4003;p2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04" name="Google Shape;4004;p27"/>
          <p:cNvPicPr preferRelativeResize="0"/>
          <p:nvPr/>
        </p:nvPicPr>
        <p:blipFill>
          <a:blip r:embed="rId3">
            <a:alphaModFix/>
          </a:blip>
          <a:stretch>
            <a:fillRect/>
          </a:stretch>
        </p:blipFill>
        <p:spPr>
          <a:xfrm>
            <a:off x="718300" y="1474400"/>
            <a:ext cx="6717601" cy="1079750"/>
          </a:xfrm>
          <a:prstGeom prst="rect">
            <a:avLst/>
          </a:prstGeom>
          <a:noFill/>
          <a:ln>
            <a:noFill/>
          </a:ln>
        </p:spPr>
      </p:pic>
      <p:grpSp>
        <p:nvGrpSpPr>
          <p:cNvPr id="4005" name="Google Shape;4005;p27"/>
          <p:cNvGrpSpPr/>
          <p:nvPr/>
        </p:nvGrpSpPr>
        <p:grpSpPr>
          <a:xfrm>
            <a:off x="6747798" y="568237"/>
            <a:ext cx="688097" cy="688345"/>
            <a:chOff x="10914672" y="5489861"/>
            <a:chExt cx="719842" cy="720102"/>
          </a:xfrm>
        </p:grpSpPr>
        <p:sp>
          <p:nvSpPr>
            <p:cNvPr id="4006" name="Google Shape;4006;p27"/>
            <p:cNvSpPr/>
            <p:nvPr/>
          </p:nvSpPr>
          <p:spPr>
            <a:xfrm>
              <a:off x="11420014" y="5489861"/>
              <a:ext cx="214500" cy="215100"/>
            </a:xfrm>
            <a:prstGeom prst="ellipse">
              <a:avLst/>
            </a:prstGeom>
            <a:solidFill>
              <a:schemeClr val="accent2"/>
            </a:solidFill>
            <a:ln>
              <a:noFill/>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sp>
          <p:nvSpPr>
            <p:cNvPr id="4007" name="Google Shape;4007;p27"/>
            <p:cNvSpPr/>
            <p:nvPr/>
          </p:nvSpPr>
          <p:spPr>
            <a:xfrm>
              <a:off x="11420014" y="5994863"/>
              <a:ext cx="214500" cy="215100"/>
            </a:xfrm>
            <a:prstGeom prst="ellipse">
              <a:avLst/>
            </a:prstGeom>
            <a:solidFill>
              <a:schemeClr val="accent3"/>
            </a:solidFill>
            <a:ln>
              <a:noFill/>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sp>
          <p:nvSpPr>
            <p:cNvPr id="4008" name="Google Shape;4008;p27"/>
            <p:cNvSpPr/>
            <p:nvPr/>
          </p:nvSpPr>
          <p:spPr>
            <a:xfrm>
              <a:off x="10914672" y="5489861"/>
              <a:ext cx="214500" cy="215100"/>
            </a:xfrm>
            <a:prstGeom prst="ellipse">
              <a:avLst/>
            </a:prstGeom>
            <a:solidFill>
              <a:schemeClr val="accent1"/>
            </a:solidFill>
            <a:ln>
              <a:noFill/>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sp>
          <p:nvSpPr>
            <p:cNvPr id="4009" name="Google Shape;4009;p27"/>
            <p:cNvSpPr/>
            <p:nvPr/>
          </p:nvSpPr>
          <p:spPr>
            <a:xfrm>
              <a:off x="10914672" y="5994863"/>
              <a:ext cx="214500" cy="215100"/>
            </a:xfrm>
            <a:prstGeom prst="ellipse">
              <a:avLst/>
            </a:prstGeom>
            <a:solidFill>
              <a:schemeClr val="accent4"/>
            </a:solidFill>
            <a:ln>
              <a:noFill/>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sp>
          <p:nvSpPr>
            <p:cNvPr id="4010" name="Google Shape;4010;p27"/>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44125">
              <a:solidFill>
                <a:schemeClr val="dk1"/>
              </a:solidFill>
              <a:prstDash val="solid"/>
              <a:miter lim="524288"/>
              <a:headEnd len="sm" w="sm" type="none"/>
              <a:tailEnd len="sm" w="sm" type="none"/>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sp>
          <p:nvSpPr>
            <p:cNvPr id="4011" name="Google Shape;4011;p27"/>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44125">
              <a:solidFill>
                <a:schemeClr val="dk1"/>
              </a:solidFill>
              <a:prstDash val="solid"/>
              <a:miter lim="524288"/>
              <a:headEnd len="sm" w="sm" type="none"/>
              <a:tailEnd len="sm" w="sm" type="none"/>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sp>
          <p:nvSpPr>
            <p:cNvPr id="4012" name="Google Shape;4012;p27"/>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44125">
              <a:solidFill>
                <a:schemeClr val="dk1"/>
              </a:solidFill>
              <a:prstDash val="solid"/>
              <a:miter lim="524288"/>
              <a:headEnd len="sm" w="sm" type="none"/>
              <a:tailEnd len="sm" w="sm" type="none"/>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sp>
          <p:nvSpPr>
            <p:cNvPr id="4013" name="Google Shape;4013;p27"/>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44125">
              <a:solidFill>
                <a:schemeClr val="dk1"/>
              </a:solidFill>
              <a:prstDash val="solid"/>
              <a:miter lim="524288"/>
              <a:headEnd len="sm" w="sm" type="none"/>
              <a:tailEnd len="sm" w="sm" type="none"/>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sp>
          <p:nvSpPr>
            <p:cNvPr id="4014" name="Google Shape;4014;p27"/>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44125">
              <a:solidFill>
                <a:schemeClr val="dk1"/>
              </a:solidFill>
              <a:prstDash val="solid"/>
              <a:round/>
              <a:headEnd len="sm" w="sm" type="none"/>
              <a:tailEnd len="sm" w="sm" type="none"/>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sp>
          <p:nvSpPr>
            <p:cNvPr id="4015" name="Google Shape;4015;p27"/>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44125">
              <a:solidFill>
                <a:schemeClr val="dk1"/>
              </a:solidFill>
              <a:prstDash val="solid"/>
              <a:round/>
              <a:headEnd len="sm" w="sm" type="none"/>
              <a:tailEnd len="sm" w="sm" type="none"/>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sp>
          <p:nvSpPr>
            <p:cNvPr id="4016" name="Google Shape;4016;p27"/>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44125">
              <a:solidFill>
                <a:schemeClr val="dk1"/>
              </a:solidFill>
              <a:prstDash val="solid"/>
              <a:round/>
              <a:headEnd len="sm" w="sm" type="none"/>
              <a:tailEnd len="sm" w="sm" type="none"/>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sp>
          <p:nvSpPr>
            <p:cNvPr id="4017" name="Google Shape;4017;p27"/>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44125">
              <a:solidFill>
                <a:schemeClr val="dk1"/>
              </a:solidFill>
              <a:prstDash val="solid"/>
              <a:round/>
              <a:headEnd len="sm" w="sm" type="none"/>
              <a:tailEnd len="sm" w="sm" type="none"/>
            </a:ln>
          </p:spPr>
          <p:txBody>
            <a:bodyPr anchorCtr="0" anchor="t" bIns="52925" lIns="105900" spcFirstLastPara="1" rIns="105900" wrap="square" tIns="52925">
              <a:noAutofit/>
            </a:bodyPr>
            <a:lstStyle/>
            <a:p>
              <a:pPr indent="0" lvl="0" marL="0" marR="0" rtl="0" algn="l">
                <a:lnSpc>
                  <a:spcPct val="100000"/>
                </a:lnSpc>
                <a:spcBef>
                  <a:spcPts val="0"/>
                </a:spcBef>
                <a:spcAft>
                  <a:spcPts val="0"/>
                </a:spcAft>
                <a:buClr>
                  <a:schemeClr val="dk1"/>
                </a:buClr>
                <a:buSzPts val="2162"/>
                <a:buFont typeface="Calibri"/>
                <a:buNone/>
              </a:pPr>
              <a:r>
                <a:t/>
              </a:r>
              <a:endParaRPr b="0" i="0" sz="2161" u="none" cap="none" strike="noStrike">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1" name="Shape 4021"/>
        <p:cNvGrpSpPr/>
        <p:nvPr/>
      </p:nvGrpSpPr>
      <p:grpSpPr>
        <a:xfrm>
          <a:off x="0" y="0"/>
          <a:ext cx="0" cy="0"/>
          <a:chOff x="0" y="0"/>
          <a:chExt cx="0" cy="0"/>
        </a:xfrm>
      </p:grpSpPr>
      <p:sp>
        <p:nvSpPr>
          <p:cNvPr id="4022" name="Google Shape;4022;p28"/>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rPr lang="en" sz="1050">
                <a:solidFill>
                  <a:srgbClr val="183C40"/>
                </a:solidFill>
                <a:highlight>
                  <a:srgbClr val="F9F9F9"/>
                </a:highlight>
              </a:rPr>
              <a:t># Data transaksi</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023" name="Google Shape;4023;p28"/>
          <p:cNvSpPr txBox="1"/>
          <p:nvPr>
            <p:ph type="title"/>
          </p:nvPr>
        </p:nvSpPr>
        <p:spPr>
          <a:xfrm>
            <a:off x="718300" y="35457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Utilities</a:t>
            </a:r>
            <a:endParaRPr b="1">
              <a:latin typeface="Dosis"/>
              <a:ea typeface="Dosis"/>
              <a:cs typeface="Dosis"/>
              <a:sym typeface="Dosis"/>
            </a:endParaRPr>
          </a:p>
        </p:txBody>
      </p:sp>
      <p:sp>
        <p:nvSpPr>
          <p:cNvPr id="4024" name="Google Shape;4024;p2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25" name="Google Shape;4025;p28"/>
          <p:cNvPicPr preferRelativeResize="0"/>
          <p:nvPr/>
        </p:nvPicPr>
        <p:blipFill rotWithShape="1">
          <a:blip r:embed="rId3">
            <a:alphaModFix/>
          </a:blip>
          <a:srcRect b="0" l="0" r="0" t="1729"/>
          <a:stretch/>
        </p:blipFill>
        <p:spPr>
          <a:xfrm>
            <a:off x="718300" y="1346425"/>
            <a:ext cx="2610125" cy="2498775"/>
          </a:xfrm>
          <a:prstGeom prst="rect">
            <a:avLst/>
          </a:prstGeom>
          <a:noFill/>
          <a:ln>
            <a:noFill/>
          </a:ln>
        </p:spPr>
      </p:pic>
      <p:sp>
        <p:nvSpPr>
          <p:cNvPr id="4026" name="Google Shape;4026;p28"/>
          <p:cNvSpPr txBox="1"/>
          <p:nvPr/>
        </p:nvSpPr>
        <p:spPr>
          <a:xfrm>
            <a:off x="3393500" y="1432300"/>
            <a:ext cx="4259100" cy="1497300"/>
          </a:xfrm>
          <a:prstGeom prst="rect">
            <a:avLst/>
          </a:prstGeom>
          <a:noFill/>
          <a:ln>
            <a:noFill/>
          </a:ln>
        </p:spPr>
        <p:txBody>
          <a:bodyPr anchorCtr="0" anchor="t" bIns="91425" lIns="91425" spcFirstLastPara="1" rIns="91425" wrap="square" tIns="91425">
            <a:spAutoFit/>
          </a:bodyPr>
          <a:lstStyle/>
          <a:p>
            <a:pPr indent="0" lvl="0" marL="0" rtl="0" algn="just">
              <a:lnSpc>
                <a:spcPct val="135714"/>
              </a:lnSpc>
              <a:spcBef>
                <a:spcPts val="0"/>
              </a:spcBef>
              <a:spcAft>
                <a:spcPts val="0"/>
              </a:spcAft>
              <a:buNone/>
            </a:pPr>
            <a:r>
              <a:rPr lang="en" sz="1050">
                <a:solidFill>
                  <a:schemeClr val="dk1"/>
                </a:solidFill>
                <a:highlight>
                  <a:srgbClr val="F9F9F9"/>
                </a:highlight>
                <a:latin typeface="Titillium Web Light"/>
                <a:ea typeface="Titillium Web Light"/>
                <a:cs typeface="Titillium Web Light"/>
                <a:sym typeface="Titillium Web Light"/>
              </a:rPr>
              <a:t>Utilities Hasil Visualisasi : Hampir semua rumah punya utilitas AllPub (air, listrik, gas tersedia)</a:t>
            </a:r>
            <a:endParaRPr sz="1050">
              <a:solidFill>
                <a:schemeClr val="dk1"/>
              </a:solidFill>
              <a:highlight>
                <a:srgbClr val="F9F9F9"/>
              </a:highlight>
              <a:latin typeface="Titillium Web Light"/>
              <a:ea typeface="Titillium Web Light"/>
              <a:cs typeface="Titillium Web Light"/>
              <a:sym typeface="Titillium Web Light"/>
            </a:endParaRPr>
          </a:p>
          <a:p>
            <a:pPr indent="0" lvl="0" marL="0" rtl="0" algn="just">
              <a:lnSpc>
                <a:spcPct val="135714"/>
              </a:lnSpc>
              <a:spcBef>
                <a:spcPts val="0"/>
              </a:spcBef>
              <a:spcAft>
                <a:spcPts val="0"/>
              </a:spcAft>
              <a:buNone/>
            </a:pPr>
            <a:r>
              <a:rPr lang="en" sz="1050">
                <a:solidFill>
                  <a:schemeClr val="dk1"/>
                </a:solidFill>
                <a:highlight>
                  <a:srgbClr val="F9F9F9"/>
                </a:highlight>
                <a:latin typeface="Titillium Web Light"/>
                <a:ea typeface="Titillium Web Light"/>
                <a:cs typeface="Titillium Web Light"/>
                <a:sym typeface="Titillium Web Light"/>
              </a:rPr>
              <a:t>Analisis : Variable ini kurang variatif karena &gt; 95% nilainya sama. Kemungkinan besar tidak terlalu membantu model prediksi.</a:t>
            </a:r>
            <a:endParaRPr sz="1050">
              <a:solidFill>
                <a:schemeClr val="dk1"/>
              </a:solidFill>
              <a:highlight>
                <a:srgbClr val="F9F9F9"/>
              </a:highlight>
              <a:latin typeface="Titillium Web Light"/>
              <a:ea typeface="Titillium Web Light"/>
              <a:cs typeface="Titillium Web Light"/>
              <a:sym typeface="Titillium Web Light"/>
            </a:endParaRPr>
          </a:p>
          <a:p>
            <a:pPr indent="0" lvl="0" marL="0" rtl="0" algn="l">
              <a:lnSpc>
                <a:spcPct val="135714"/>
              </a:lnSpc>
              <a:spcBef>
                <a:spcPts val="0"/>
              </a:spcBef>
              <a:spcAft>
                <a:spcPts val="0"/>
              </a:spcAft>
              <a:buNone/>
            </a:pPr>
            <a:r>
              <a:t/>
            </a:r>
            <a:endParaRPr sz="1200">
              <a:solidFill>
                <a:srgbClr val="E3E3E3"/>
              </a:solidFill>
              <a:highlight>
                <a:srgbClr val="383838"/>
              </a:highlight>
              <a:latin typeface="Roboto"/>
              <a:ea typeface="Roboto"/>
              <a:cs typeface="Roboto"/>
              <a:sym typeface="Roboto"/>
            </a:endParaRPr>
          </a:p>
          <a:p>
            <a:pPr indent="0" lvl="0" marL="0" rtl="0" algn="l">
              <a:lnSpc>
                <a:spcPct val="135714"/>
              </a:lnSpc>
              <a:spcBef>
                <a:spcPts val="0"/>
              </a:spcBef>
              <a:spcAft>
                <a:spcPts val="0"/>
              </a:spcAft>
              <a:buNone/>
            </a:pPr>
            <a:r>
              <a:t/>
            </a:r>
            <a:endParaRPr sz="1200">
              <a:solidFill>
                <a:srgbClr val="E3E3E3"/>
              </a:solidFill>
              <a:highlight>
                <a:srgbClr val="383838"/>
              </a:highlight>
              <a:latin typeface="Roboto"/>
              <a:ea typeface="Roboto"/>
              <a:cs typeface="Roboto"/>
              <a:sym typeface="Roboto"/>
            </a:endParaRPr>
          </a:p>
        </p:txBody>
      </p:sp>
      <p:grpSp>
        <p:nvGrpSpPr>
          <p:cNvPr id="4027" name="Google Shape;4027;p28"/>
          <p:cNvGrpSpPr/>
          <p:nvPr/>
        </p:nvGrpSpPr>
        <p:grpSpPr>
          <a:xfrm>
            <a:off x="640385" y="4128648"/>
            <a:ext cx="865914" cy="634786"/>
            <a:chOff x="3936375" y="3703750"/>
            <a:chExt cx="453050" cy="332175"/>
          </a:xfrm>
        </p:grpSpPr>
        <p:sp>
          <p:nvSpPr>
            <p:cNvPr id="4028" name="Google Shape;4028;p28"/>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29" name="Google Shape;4029;p28"/>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30" name="Google Shape;4030;p28"/>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31" name="Google Shape;4031;p28"/>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32" name="Google Shape;4032;p28"/>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grpSp>
      <p:grpSp>
        <p:nvGrpSpPr>
          <p:cNvPr id="4033" name="Google Shape;4033;p28"/>
          <p:cNvGrpSpPr/>
          <p:nvPr/>
        </p:nvGrpSpPr>
        <p:grpSpPr>
          <a:xfrm>
            <a:off x="6650110" y="249090"/>
            <a:ext cx="810098" cy="845769"/>
            <a:chOff x="3294650" y="3652450"/>
            <a:chExt cx="388350" cy="405450"/>
          </a:xfrm>
        </p:grpSpPr>
        <p:sp>
          <p:nvSpPr>
            <p:cNvPr id="4034" name="Google Shape;4034;p28"/>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5"/>
            </a:solidFill>
            <a:ln>
              <a:noFill/>
            </a:ln>
          </p:spPr>
          <p:txBody>
            <a:bodyPr anchorCtr="0" anchor="ctr" bIns="228125" lIns="228125" spcFirstLastPara="1" rIns="228125" wrap="square" tIns="228125">
              <a:noAutofit/>
            </a:bodyPr>
            <a:lstStyle/>
            <a:p>
              <a:pPr indent="0" lvl="0" marL="0" rtl="0" algn="l">
                <a:spcBef>
                  <a:spcPts val="0"/>
                </a:spcBef>
                <a:spcAft>
                  <a:spcPts val="0"/>
                </a:spcAft>
                <a:buNone/>
              </a:pPr>
              <a:r>
                <a:t/>
              </a:r>
              <a:endParaRPr/>
            </a:p>
          </p:txBody>
        </p:sp>
        <p:sp>
          <p:nvSpPr>
            <p:cNvPr id="4035" name="Google Shape;4035;p28"/>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5"/>
            </a:solidFill>
            <a:ln>
              <a:noFill/>
            </a:ln>
          </p:spPr>
          <p:txBody>
            <a:bodyPr anchorCtr="0" anchor="ctr" bIns="228125" lIns="228125" spcFirstLastPara="1" rIns="228125" wrap="square" tIns="228125">
              <a:noAutofit/>
            </a:bodyPr>
            <a:lstStyle/>
            <a:p>
              <a:pPr indent="0" lvl="0" marL="0" rtl="0" algn="l">
                <a:spcBef>
                  <a:spcPts val="0"/>
                </a:spcBef>
                <a:spcAft>
                  <a:spcPts val="0"/>
                </a:spcAft>
                <a:buNone/>
              </a:pPr>
              <a:r>
                <a:t/>
              </a:r>
              <a:endParaRPr/>
            </a:p>
          </p:txBody>
        </p:sp>
        <p:sp>
          <p:nvSpPr>
            <p:cNvPr id="4036" name="Google Shape;4036;p28"/>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5"/>
            </a:solidFill>
            <a:ln>
              <a:noFill/>
            </a:ln>
          </p:spPr>
          <p:txBody>
            <a:bodyPr anchorCtr="0" anchor="ctr" bIns="228125" lIns="228125" spcFirstLastPara="1" rIns="228125" wrap="square" tIns="2281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0" name="Shape 4040"/>
        <p:cNvGrpSpPr/>
        <p:nvPr/>
      </p:nvGrpSpPr>
      <p:grpSpPr>
        <a:xfrm>
          <a:off x="0" y="0"/>
          <a:ext cx="0" cy="0"/>
          <a:chOff x="0" y="0"/>
          <a:chExt cx="0" cy="0"/>
        </a:xfrm>
      </p:grpSpPr>
      <p:sp>
        <p:nvSpPr>
          <p:cNvPr id="4041" name="Google Shape;4041;p29"/>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042" name="Google Shape;4042;p29"/>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House Style</a:t>
            </a:r>
            <a:endParaRPr b="1">
              <a:latin typeface="Dosis"/>
              <a:ea typeface="Dosis"/>
              <a:cs typeface="Dosis"/>
              <a:sym typeface="Dosis"/>
            </a:endParaRPr>
          </a:p>
        </p:txBody>
      </p:sp>
      <p:sp>
        <p:nvSpPr>
          <p:cNvPr id="4043" name="Google Shape;4043;p2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44" name="Google Shape;4044;p29"/>
          <p:cNvSpPr txBox="1"/>
          <p:nvPr/>
        </p:nvSpPr>
        <p:spPr>
          <a:xfrm>
            <a:off x="3393500" y="1432300"/>
            <a:ext cx="4259100" cy="1685400"/>
          </a:xfrm>
          <a:prstGeom prst="rect">
            <a:avLst/>
          </a:prstGeom>
          <a:noFill/>
          <a:ln>
            <a:noFill/>
          </a:ln>
        </p:spPr>
        <p:txBody>
          <a:bodyPr anchorCtr="0" anchor="t" bIns="91425" lIns="91425" spcFirstLastPara="1" rIns="91425" wrap="square" tIns="91425">
            <a:spAutoFit/>
          </a:bodyPr>
          <a:lstStyle/>
          <a:p>
            <a:pPr indent="0" lvl="0" marL="0" rtl="0" algn="just">
              <a:lnSpc>
                <a:spcPct val="135714"/>
              </a:lnSpc>
              <a:spcBef>
                <a:spcPts val="0"/>
              </a:spcBef>
              <a:spcAft>
                <a:spcPts val="0"/>
              </a:spcAft>
              <a:buNone/>
            </a:pPr>
            <a:r>
              <a:rPr lang="en" sz="1050">
                <a:solidFill>
                  <a:schemeClr val="dk1"/>
                </a:solidFill>
                <a:highlight>
                  <a:srgbClr val="F9F9F9"/>
                </a:highlight>
                <a:latin typeface="Titillium Web Light"/>
                <a:ea typeface="Titillium Web Light"/>
                <a:cs typeface="Titillium Web Light"/>
                <a:sym typeface="Titillium Web Light"/>
              </a:rPr>
              <a:t>H</a:t>
            </a:r>
            <a:r>
              <a:rPr lang="en" sz="1050">
                <a:solidFill>
                  <a:schemeClr val="dk1"/>
                </a:solidFill>
                <a:highlight>
                  <a:srgbClr val="F9F9F9"/>
                </a:highlight>
                <a:latin typeface="Titillium Web Light"/>
                <a:ea typeface="Titillium Web Light"/>
                <a:cs typeface="Titillium Web Light"/>
                <a:sym typeface="Titillium Web Light"/>
              </a:rPr>
              <a:t>ouse Style</a:t>
            </a:r>
            <a:r>
              <a:rPr lang="en" sz="1050">
                <a:solidFill>
                  <a:schemeClr val="dk1"/>
                </a:solidFill>
                <a:highlight>
                  <a:srgbClr val="F9F9F9"/>
                </a:highlight>
                <a:latin typeface="Titillium Web Light"/>
                <a:ea typeface="Titillium Web Light"/>
                <a:cs typeface="Titillium Web Light"/>
                <a:sym typeface="Titillium Web Light"/>
              </a:rPr>
              <a:t> Visualisasi : Terdapat beberapa tipe rumah, tapi 1 story dan 2 story mendominasi.</a:t>
            </a:r>
            <a:endParaRPr sz="1050">
              <a:solidFill>
                <a:schemeClr val="dk1"/>
              </a:solidFill>
              <a:highlight>
                <a:srgbClr val="F9F9F9"/>
              </a:highlight>
              <a:latin typeface="Titillium Web Light"/>
              <a:ea typeface="Titillium Web Light"/>
              <a:cs typeface="Titillium Web Light"/>
              <a:sym typeface="Titillium Web Light"/>
            </a:endParaRPr>
          </a:p>
          <a:p>
            <a:pPr indent="0" lvl="0" marL="0" rtl="0" algn="just">
              <a:lnSpc>
                <a:spcPct val="135714"/>
              </a:lnSpc>
              <a:spcBef>
                <a:spcPts val="0"/>
              </a:spcBef>
              <a:spcAft>
                <a:spcPts val="0"/>
              </a:spcAft>
              <a:buNone/>
            </a:pPr>
            <a:r>
              <a:t/>
            </a:r>
            <a:endParaRPr sz="1050">
              <a:solidFill>
                <a:schemeClr val="dk1"/>
              </a:solidFill>
              <a:highlight>
                <a:srgbClr val="F9F9F9"/>
              </a:highlight>
              <a:latin typeface="Titillium Web Light"/>
              <a:ea typeface="Titillium Web Light"/>
              <a:cs typeface="Titillium Web Light"/>
              <a:sym typeface="Titillium Web Light"/>
            </a:endParaRPr>
          </a:p>
          <a:p>
            <a:pPr indent="0" lvl="0" marL="0" rtl="0" algn="just">
              <a:lnSpc>
                <a:spcPct val="135714"/>
              </a:lnSpc>
              <a:spcBef>
                <a:spcPts val="0"/>
              </a:spcBef>
              <a:spcAft>
                <a:spcPts val="0"/>
              </a:spcAft>
              <a:buNone/>
            </a:pPr>
            <a:r>
              <a:rPr lang="en" sz="1050">
                <a:solidFill>
                  <a:schemeClr val="dk1"/>
                </a:solidFill>
                <a:highlight>
                  <a:srgbClr val="F9F9F9"/>
                </a:highlight>
                <a:latin typeface="Titillium Web Light"/>
                <a:ea typeface="Titillium Web Light"/>
                <a:cs typeface="Titillium Web Light"/>
                <a:sym typeface="Titillium Web Light"/>
              </a:rPr>
              <a:t>Analisis : Variable ini masih bermanfaat karena tipe rumah bisa mempengaruhi harga. </a:t>
            </a:r>
            <a:r>
              <a:rPr lang="en" sz="1050">
                <a:solidFill>
                  <a:schemeClr val="dk1"/>
                </a:solidFill>
                <a:highlight>
                  <a:srgbClr val="F9F9F9"/>
                </a:highlight>
                <a:latin typeface="Titillium Web Light"/>
                <a:ea typeface="Titillium Web Light"/>
                <a:cs typeface="Titillium Web Light"/>
                <a:sym typeface="Titillium Web Light"/>
              </a:rPr>
              <a:t>n</a:t>
            </a:r>
            <a:r>
              <a:rPr lang="en" sz="1050">
                <a:solidFill>
                  <a:schemeClr val="dk1"/>
                </a:solidFill>
                <a:highlight>
                  <a:srgbClr val="F9F9F9"/>
                </a:highlight>
                <a:latin typeface="Titillium Web Light"/>
                <a:ea typeface="Titillium Web Light"/>
                <a:cs typeface="Titillium Web Light"/>
                <a:sym typeface="Titillium Web Light"/>
              </a:rPr>
              <a:t>amun , kategori yang jarang (misalnya 2.5Fin) bisa digabung ke kategori lain agar tidak terlalu jarang.</a:t>
            </a:r>
            <a:endParaRPr sz="1200">
              <a:solidFill>
                <a:srgbClr val="E3E3E3"/>
              </a:solidFill>
              <a:highlight>
                <a:srgbClr val="383838"/>
              </a:highlight>
              <a:latin typeface="Roboto"/>
              <a:ea typeface="Roboto"/>
              <a:cs typeface="Roboto"/>
              <a:sym typeface="Roboto"/>
            </a:endParaRPr>
          </a:p>
          <a:p>
            <a:pPr indent="0" lvl="0" marL="0" rtl="0" algn="l">
              <a:lnSpc>
                <a:spcPct val="135714"/>
              </a:lnSpc>
              <a:spcBef>
                <a:spcPts val="0"/>
              </a:spcBef>
              <a:spcAft>
                <a:spcPts val="0"/>
              </a:spcAft>
              <a:buNone/>
            </a:pPr>
            <a:r>
              <a:t/>
            </a:r>
            <a:endParaRPr sz="1200">
              <a:solidFill>
                <a:srgbClr val="E3E3E3"/>
              </a:solidFill>
              <a:highlight>
                <a:srgbClr val="383838"/>
              </a:highlight>
              <a:latin typeface="Roboto"/>
              <a:ea typeface="Roboto"/>
              <a:cs typeface="Roboto"/>
              <a:sym typeface="Roboto"/>
            </a:endParaRPr>
          </a:p>
        </p:txBody>
      </p:sp>
      <p:pic>
        <p:nvPicPr>
          <p:cNvPr id="4045" name="Google Shape;4045;p29"/>
          <p:cNvPicPr preferRelativeResize="0"/>
          <p:nvPr/>
        </p:nvPicPr>
        <p:blipFill rotWithShape="1">
          <a:blip r:embed="rId3">
            <a:alphaModFix/>
          </a:blip>
          <a:srcRect b="0" l="0" r="0" t="1127"/>
          <a:stretch/>
        </p:blipFill>
        <p:spPr>
          <a:xfrm>
            <a:off x="597300" y="1303475"/>
            <a:ext cx="2753275" cy="2790650"/>
          </a:xfrm>
          <a:prstGeom prst="rect">
            <a:avLst/>
          </a:prstGeom>
          <a:noFill/>
          <a:ln>
            <a:noFill/>
          </a:ln>
        </p:spPr>
      </p:pic>
      <p:grpSp>
        <p:nvGrpSpPr>
          <p:cNvPr id="4046" name="Google Shape;4046;p29"/>
          <p:cNvGrpSpPr/>
          <p:nvPr/>
        </p:nvGrpSpPr>
        <p:grpSpPr>
          <a:xfrm>
            <a:off x="640385" y="4128648"/>
            <a:ext cx="865914" cy="634786"/>
            <a:chOff x="3936375" y="3703750"/>
            <a:chExt cx="453050" cy="332175"/>
          </a:xfrm>
        </p:grpSpPr>
        <p:sp>
          <p:nvSpPr>
            <p:cNvPr id="4047" name="Google Shape;4047;p29"/>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48" name="Google Shape;4048;p29"/>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49" name="Google Shape;4049;p29"/>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50" name="Google Shape;4050;p29"/>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51" name="Google Shape;4051;p29"/>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grpSp>
      <p:grpSp>
        <p:nvGrpSpPr>
          <p:cNvPr id="4052" name="Google Shape;4052;p29"/>
          <p:cNvGrpSpPr/>
          <p:nvPr/>
        </p:nvGrpSpPr>
        <p:grpSpPr>
          <a:xfrm>
            <a:off x="6650110" y="249090"/>
            <a:ext cx="810098" cy="845769"/>
            <a:chOff x="3294650" y="3652450"/>
            <a:chExt cx="388350" cy="405450"/>
          </a:xfrm>
        </p:grpSpPr>
        <p:sp>
          <p:nvSpPr>
            <p:cNvPr id="4053" name="Google Shape;4053;p29"/>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5"/>
            </a:solidFill>
            <a:ln>
              <a:noFill/>
            </a:ln>
          </p:spPr>
          <p:txBody>
            <a:bodyPr anchorCtr="0" anchor="ctr" bIns="228125" lIns="228125" spcFirstLastPara="1" rIns="228125" wrap="square" tIns="228125">
              <a:noAutofit/>
            </a:bodyPr>
            <a:lstStyle/>
            <a:p>
              <a:pPr indent="0" lvl="0" marL="0" rtl="0" algn="l">
                <a:spcBef>
                  <a:spcPts val="0"/>
                </a:spcBef>
                <a:spcAft>
                  <a:spcPts val="0"/>
                </a:spcAft>
                <a:buNone/>
              </a:pPr>
              <a:r>
                <a:t/>
              </a:r>
              <a:endParaRPr/>
            </a:p>
          </p:txBody>
        </p:sp>
        <p:sp>
          <p:nvSpPr>
            <p:cNvPr id="4054" name="Google Shape;4054;p29"/>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5"/>
            </a:solidFill>
            <a:ln>
              <a:noFill/>
            </a:ln>
          </p:spPr>
          <p:txBody>
            <a:bodyPr anchorCtr="0" anchor="ctr" bIns="228125" lIns="228125" spcFirstLastPara="1" rIns="228125" wrap="square" tIns="228125">
              <a:noAutofit/>
            </a:bodyPr>
            <a:lstStyle/>
            <a:p>
              <a:pPr indent="0" lvl="0" marL="0" rtl="0" algn="l">
                <a:spcBef>
                  <a:spcPts val="0"/>
                </a:spcBef>
                <a:spcAft>
                  <a:spcPts val="0"/>
                </a:spcAft>
                <a:buNone/>
              </a:pPr>
              <a:r>
                <a:t/>
              </a:r>
              <a:endParaRPr/>
            </a:p>
          </p:txBody>
        </p:sp>
        <p:sp>
          <p:nvSpPr>
            <p:cNvPr id="4055" name="Google Shape;4055;p29"/>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5"/>
            </a:solidFill>
            <a:ln>
              <a:noFill/>
            </a:ln>
          </p:spPr>
          <p:txBody>
            <a:bodyPr anchorCtr="0" anchor="ctr" bIns="228125" lIns="228125" spcFirstLastPara="1" rIns="228125" wrap="square" tIns="2281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9" name="Shape 4059"/>
        <p:cNvGrpSpPr/>
        <p:nvPr/>
      </p:nvGrpSpPr>
      <p:grpSpPr>
        <a:xfrm>
          <a:off x="0" y="0"/>
          <a:ext cx="0" cy="0"/>
          <a:chOff x="0" y="0"/>
          <a:chExt cx="0" cy="0"/>
        </a:xfrm>
      </p:grpSpPr>
      <p:sp>
        <p:nvSpPr>
          <p:cNvPr id="4060" name="Google Shape;4060;p30"/>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061" name="Google Shape;4061;p30"/>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ExterQual Hasil Visualisasi</a:t>
            </a:r>
            <a:endParaRPr b="1">
              <a:latin typeface="Dosis"/>
              <a:ea typeface="Dosis"/>
              <a:cs typeface="Dosis"/>
              <a:sym typeface="Dosis"/>
            </a:endParaRPr>
          </a:p>
        </p:txBody>
      </p:sp>
      <p:sp>
        <p:nvSpPr>
          <p:cNvPr id="4062" name="Google Shape;4062;p3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63" name="Google Shape;4063;p30"/>
          <p:cNvSpPr txBox="1"/>
          <p:nvPr/>
        </p:nvSpPr>
        <p:spPr>
          <a:xfrm>
            <a:off x="3393500" y="1432300"/>
            <a:ext cx="4259100" cy="12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ExterQual Hasil visualisasi: Mayoritas rumah berada pada kualitas eksterior TA (Typical/Average) dan Gd (Good).</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Analisis: Ada perbedaan kualitas yang cukup jelas. Variabel ini kemungkinan sangat berpengaruh pada harga rumah.</a:t>
            </a:r>
            <a:endParaRPr sz="1000">
              <a:solidFill>
                <a:srgbClr val="E3E3E3"/>
              </a:solidFill>
              <a:highlight>
                <a:srgbClr val="383838"/>
              </a:highlight>
              <a:latin typeface="Roboto"/>
              <a:ea typeface="Roboto"/>
              <a:cs typeface="Roboto"/>
              <a:sym typeface="Roboto"/>
            </a:endParaRPr>
          </a:p>
          <a:p>
            <a:pPr indent="0" lvl="0" marL="0" rtl="0" algn="l">
              <a:lnSpc>
                <a:spcPct val="135714"/>
              </a:lnSpc>
              <a:spcBef>
                <a:spcPts val="600"/>
              </a:spcBef>
              <a:spcAft>
                <a:spcPts val="0"/>
              </a:spcAft>
              <a:buNone/>
            </a:pPr>
            <a:r>
              <a:t/>
            </a:r>
            <a:endParaRPr sz="1200">
              <a:solidFill>
                <a:srgbClr val="E3E3E3"/>
              </a:solidFill>
              <a:highlight>
                <a:srgbClr val="383838"/>
              </a:highlight>
              <a:latin typeface="Roboto"/>
              <a:ea typeface="Roboto"/>
              <a:cs typeface="Roboto"/>
              <a:sym typeface="Roboto"/>
            </a:endParaRPr>
          </a:p>
        </p:txBody>
      </p:sp>
      <p:pic>
        <p:nvPicPr>
          <p:cNvPr id="4064" name="Google Shape;4064;p30"/>
          <p:cNvPicPr preferRelativeResize="0"/>
          <p:nvPr/>
        </p:nvPicPr>
        <p:blipFill>
          <a:blip r:embed="rId3">
            <a:alphaModFix/>
          </a:blip>
          <a:stretch>
            <a:fillRect/>
          </a:stretch>
        </p:blipFill>
        <p:spPr>
          <a:xfrm>
            <a:off x="718299" y="1505750"/>
            <a:ext cx="2473400" cy="2235700"/>
          </a:xfrm>
          <a:prstGeom prst="rect">
            <a:avLst/>
          </a:prstGeom>
          <a:noFill/>
          <a:ln>
            <a:noFill/>
          </a:ln>
        </p:spPr>
      </p:pic>
      <p:grpSp>
        <p:nvGrpSpPr>
          <p:cNvPr id="4065" name="Google Shape;4065;p30"/>
          <p:cNvGrpSpPr/>
          <p:nvPr/>
        </p:nvGrpSpPr>
        <p:grpSpPr>
          <a:xfrm>
            <a:off x="6650110" y="249090"/>
            <a:ext cx="810098" cy="845769"/>
            <a:chOff x="3294650" y="3652450"/>
            <a:chExt cx="388350" cy="405450"/>
          </a:xfrm>
        </p:grpSpPr>
        <p:sp>
          <p:nvSpPr>
            <p:cNvPr id="4066" name="Google Shape;4066;p30"/>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5"/>
            </a:solidFill>
            <a:ln>
              <a:noFill/>
            </a:ln>
          </p:spPr>
          <p:txBody>
            <a:bodyPr anchorCtr="0" anchor="ctr" bIns="228125" lIns="228125" spcFirstLastPara="1" rIns="228125" wrap="square" tIns="228125">
              <a:noAutofit/>
            </a:bodyPr>
            <a:lstStyle/>
            <a:p>
              <a:pPr indent="0" lvl="0" marL="0" rtl="0" algn="l">
                <a:spcBef>
                  <a:spcPts val="0"/>
                </a:spcBef>
                <a:spcAft>
                  <a:spcPts val="0"/>
                </a:spcAft>
                <a:buNone/>
              </a:pPr>
              <a:r>
                <a:t/>
              </a:r>
              <a:endParaRPr/>
            </a:p>
          </p:txBody>
        </p:sp>
        <p:sp>
          <p:nvSpPr>
            <p:cNvPr id="4067" name="Google Shape;4067;p30"/>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5"/>
            </a:solidFill>
            <a:ln>
              <a:noFill/>
            </a:ln>
          </p:spPr>
          <p:txBody>
            <a:bodyPr anchorCtr="0" anchor="ctr" bIns="228125" lIns="228125" spcFirstLastPara="1" rIns="228125" wrap="square" tIns="228125">
              <a:noAutofit/>
            </a:bodyPr>
            <a:lstStyle/>
            <a:p>
              <a:pPr indent="0" lvl="0" marL="0" rtl="0" algn="l">
                <a:spcBef>
                  <a:spcPts val="0"/>
                </a:spcBef>
                <a:spcAft>
                  <a:spcPts val="0"/>
                </a:spcAft>
                <a:buNone/>
              </a:pPr>
              <a:r>
                <a:t/>
              </a:r>
              <a:endParaRPr/>
            </a:p>
          </p:txBody>
        </p:sp>
        <p:sp>
          <p:nvSpPr>
            <p:cNvPr id="4068" name="Google Shape;4068;p30"/>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5"/>
            </a:solidFill>
            <a:ln>
              <a:noFill/>
            </a:ln>
          </p:spPr>
          <p:txBody>
            <a:bodyPr anchorCtr="0" anchor="ctr" bIns="228125" lIns="228125" spcFirstLastPara="1" rIns="228125" wrap="square" tIns="228125">
              <a:noAutofit/>
            </a:bodyPr>
            <a:lstStyle/>
            <a:p>
              <a:pPr indent="0" lvl="0" marL="0" rtl="0" algn="l">
                <a:spcBef>
                  <a:spcPts val="0"/>
                </a:spcBef>
                <a:spcAft>
                  <a:spcPts val="0"/>
                </a:spcAft>
                <a:buNone/>
              </a:pPr>
              <a:r>
                <a:t/>
              </a:r>
              <a:endParaRPr/>
            </a:p>
          </p:txBody>
        </p:sp>
      </p:grpSp>
      <p:grpSp>
        <p:nvGrpSpPr>
          <p:cNvPr id="4069" name="Google Shape;4069;p30"/>
          <p:cNvGrpSpPr/>
          <p:nvPr/>
        </p:nvGrpSpPr>
        <p:grpSpPr>
          <a:xfrm>
            <a:off x="640385" y="4128648"/>
            <a:ext cx="865914" cy="634786"/>
            <a:chOff x="3936375" y="3703750"/>
            <a:chExt cx="453050" cy="332175"/>
          </a:xfrm>
        </p:grpSpPr>
        <p:sp>
          <p:nvSpPr>
            <p:cNvPr id="4070" name="Google Shape;4070;p30"/>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71" name="Google Shape;4071;p30"/>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72" name="Google Shape;4072;p30"/>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73" name="Google Shape;4073;p30"/>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sp>
          <p:nvSpPr>
            <p:cNvPr id="4074" name="Google Shape;4074;p30"/>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5"/>
            </a:solidFill>
            <a:ln>
              <a:noFill/>
            </a:ln>
          </p:spPr>
          <p:txBody>
            <a:bodyPr anchorCtr="0" anchor="ctr" bIns="209000" lIns="209000" spcFirstLastPara="1" rIns="209000" wrap="square" tIns="209000">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8" name="Shape 4078"/>
        <p:cNvGrpSpPr/>
        <p:nvPr/>
      </p:nvGrpSpPr>
      <p:grpSpPr>
        <a:xfrm>
          <a:off x="0" y="0"/>
          <a:ext cx="0" cy="0"/>
          <a:chOff x="0" y="0"/>
          <a:chExt cx="0" cy="0"/>
        </a:xfrm>
      </p:grpSpPr>
      <p:sp>
        <p:nvSpPr>
          <p:cNvPr id="4079" name="Google Shape;4079;p31"/>
          <p:cNvSpPr txBox="1"/>
          <p:nvPr>
            <p:ph idx="1" type="body"/>
          </p:nvPr>
        </p:nvSpPr>
        <p:spPr>
          <a:xfrm>
            <a:off x="349475" y="899900"/>
            <a:ext cx="7228200" cy="37455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080" name="Google Shape;4080;p31"/>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Sale Price</a:t>
            </a:r>
            <a:endParaRPr b="1">
              <a:latin typeface="Dosis"/>
              <a:ea typeface="Dosis"/>
              <a:cs typeface="Dosis"/>
              <a:sym typeface="Dosis"/>
            </a:endParaRPr>
          </a:p>
        </p:txBody>
      </p:sp>
      <p:sp>
        <p:nvSpPr>
          <p:cNvPr id="4081" name="Google Shape;4081;p3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82" name="Google Shape;4082;p31"/>
          <p:cNvSpPr txBox="1"/>
          <p:nvPr/>
        </p:nvSpPr>
        <p:spPr>
          <a:xfrm>
            <a:off x="538350" y="3810875"/>
            <a:ext cx="3129900" cy="130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SalePrice Hasil visualisasi: Distribusi miring ke kanan (skewness &gt; 1), artinya lebih banyak rumah dengan harga menengah ke bawah, dan sedikit rumah mahal yang menjadi outlier.</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600"/>
              </a:spcAft>
              <a:buNone/>
            </a:pPr>
            <a:r>
              <a:rPr lang="en" sz="1000">
                <a:solidFill>
                  <a:schemeClr val="dk1"/>
                </a:solidFill>
                <a:highlight>
                  <a:schemeClr val="lt1"/>
                </a:highlight>
                <a:latin typeface="Titillium Web Light"/>
                <a:ea typeface="Titillium Web Light"/>
                <a:cs typeface="Titillium Web Light"/>
                <a:sym typeface="Titillium Web Light"/>
              </a:rPr>
              <a:t>Analisis: Untuk modeling, distribusi ini sebaiknya diubah (misalnya dengan log transform) agar lebih simetris.</a:t>
            </a:r>
            <a:endParaRPr sz="1200">
              <a:solidFill>
                <a:srgbClr val="E3E3E3"/>
              </a:solidFill>
              <a:highlight>
                <a:srgbClr val="383838"/>
              </a:highlight>
              <a:latin typeface="Roboto"/>
              <a:ea typeface="Roboto"/>
              <a:cs typeface="Roboto"/>
              <a:sym typeface="Roboto"/>
            </a:endParaRPr>
          </a:p>
        </p:txBody>
      </p:sp>
      <p:pic>
        <p:nvPicPr>
          <p:cNvPr id="4083" name="Google Shape;4083;p31"/>
          <p:cNvPicPr preferRelativeResize="0"/>
          <p:nvPr/>
        </p:nvPicPr>
        <p:blipFill>
          <a:blip r:embed="rId3">
            <a:alphaModFix/>
          </a:blip>
          <a:stretch>
            <a:fillRect/>
          </a:stretch>
        </p:blipFill>
        <p:spPr>
          <a:xfrm>
            <a:off x="372750" y="959320"/>
            <a:ext cx="2810375" cy="2726699"/>
          </a:xfrm>
          <a:prstGeom prst="rect">
            <a:avLst/>
          </a:prstGeom>
          <a:noFill/>
          <a:ln>
            <a:noFill/>
          </a:ln>
        </p:spPr>
      </p:pic>
      <p:pic>
        <p:nvPicPr>
          <p:cNvPr id="4084" name="Google Shape;4084;p31"/>
          <p:cNvPicPr preferRelativeResize="0"/>
          <p:nvPr/>
        </p:nvPicPr>
        <p:blipFill>
          <a:blip r:embed="rId4">
            <a:alphaModFix/>
          </a:blip>
          <a:stretch>
            <a:fillRect/>
          </a:stretch>
        </p:blipFill>
        <p:spPr>
          <a:xfrm>
            <a:off x="3944980" y="934198"/>
            <a:ext cx="3714650" cy="2536525"/>
          </a:xfrm>
          <a:prstGeom prst="rect">
            <a:avLst/>
          </a:prstGeom>
          <a:noFill/>
          <a:ln>
            <a:noFill/>
          </a:ln>
        </p:spPr>
      </p:pic>
      <p:sp>
        <p:nvSpPr>
          <p:cNvPr id="4085" name="Google Shape;4085;p31"/>
          <p:cNvSpPr txBox="1"/>
          <p:nvPr/>
        </p:nvSpPr>
        <p:spPr>
          <a:xfrm>
            <a:off x="4224475" y="3810875"/>
            <a:ext cx="3129900" cy="112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Distribusi SalePrice menjadi lebih simetris (skewness mendekati 0). Hal ini memudahkan pemodelan statistik atau machine learning karena banyak algoritma bekerja optimal pada data yang mendekati normal.</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600"/>
              </a:spcAft>
              <a:buNone/>
            </a:pPr>
            <a:r>
              <a:t/>
            </a:r>
            <a:endParaRPr sz="1000">
              <a:solidFill>
                <a:schemeClr val="dk1"/>
              </a:solidFill>
              <a:highlight>
                <a:schemeClr val="lt1"/>
              </a:highlight>
              <a:latin typeface="Titillium Web Light"/>
              <a:ea typeface="Titillium Web Light"/>
              <a:cs typeface="Titillium Web Light"/>
              <a:sym typeface="Titillium Web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1" name="Shape 3841"/>
        <p:cNvGrpSpPr/>
        <p:nvPr/>
      </p:nvGrpSpPr>
      <p:grpSpPr>
        <a:xfrm>
          <a:off x="0" y="0"/>
          <a:ext cx="0" cy="0"/>
          <a:chOff x="0" y="0"/>
          <a:chExt cx="0" cy="0"/>
        </a:xfrm>
      </p:grpSpPr>
      <p:sp>
        <p:nvSpPr>
          <p:cNvPr id="3842" name="Google Shape;3842;p14"/>
          <p:cNvSpPr txBox="1"/>
          <p:nvPr>
            <p:ph type="title"/>
          </p:nvPr>
        </p:nvSpPr>
        <p:spPr>
          <a:xfrm>
            <a:off x="640225" y="268225"/>
            <a:ext cx="6761100" cy="5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Kompetensi</a:t>
            </a:r>
            <a:endParaRPr b="1">
              <a:latin typeface="Dosis"/>
              <a:ea typeface="Dosis"/>
              <a:cs typeface="Dosis"/>
              <a:sym typeface="Dosis"/>
            </a:endParaRPr>
          </a:p>
        </p:txBody>
      </p:sp>
      <p:graphicFrame>
        <p:nvGraphicFramePr>
          <p:cNvPr id="3843" name="Google Shape;3843;p14"/>
          <p:cNvGraphicFramePr/>
          <p:nvPr/>
        </p:nvGraphicFramePr>
        <p:xfrm>
          <a:off x="731675" y="1309406"/>
          <a:ext cx="3000000" cy="3000000"/>
        </p:xfrm>
        <a:graphic>
          <a:graphicData uri="http://schemas.openxmlformats.org/drawingml/2006/table">
            <a:tbl>
              <a:tblPr>
                <a:noFill/>
                <a:tableStyleId>{D87E0AC4-2259-4ADA-8949-99463B3112D5}</a:tableStyleId>
              </a:tblPr>
              <a:tblGrid>
                <a:gridCol w="555825"/>
                <a:gridCol w="6241175"/>
              </a:tblGrid>
              <a:tr h="235525">
                <a:tc>
                  <a:txBody>
                    <a:bodyPr/>
                    <a:lstStyle/>
                    <a:p>
                      <a:pPr indent="0" lvl="0" marL="0" rtl="0" algn="l">
                        <a:spcBef>
                          <a:spcPts val="0"/>
                        </a:spcBef>
                        <a:spcAft>
                          <a:spcPts val="0"/>
                        </a:spcAft>
                        <a:buNone/>
                      </a:pPr>
                      <a:r>
                        <a:rPr lang="en">
                          <a:solidFill>
                            <a:srgbClr val="FFFFFF"/>
                          </a:solidFill>
                          <a:latin typeface="Titillium Web Light"/>
                          <a:ea typeface="Titillium Web Light"/>
                          <a:cs typeface="Titillium Web Light"/>
                          <a:sym typeface="Titillium Web Light"/>
                        </a:rPr>
                        <a:t>No</a:t>
                      </a:r>
                      <a:endParaRPr>
                        <a:solidFill>
                          <a:srgbClr val="FFFFFF"/>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rtl="0" algn="ctr">
                        <a:spcBef>
                          <a:spcPts val="0"/>
                        </a:spcBef>
                        <a:spcAft>
                          <a:spcPts val="0"/>
                        </a:spcAft>
                        <a:buNone/>
                      </a:pPr>
                      <a:r>
                        <a:rPr lang="en" sz="1100">
                          <a:solidFill>
                            <a:srgbClr val="FFFFFF"/>
                          </a:solidFill>
                          <a:latin typeface="Titillium Web Light"/>
                          <a:ea typeface="Titillium Web Light"/>
                          <a:cs typeface="Titillium Web Light"/>
                          <a:sym typeface="Titillium Web Light"/>
                        </a:rPr>
                        <a:t>Kompetensi</a:t>
                      </a:r>
                      <a:endParaRPr sz="1100">
                        <a:solidFill>
                          <a:srgbClr val="FFFFFF"/>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r>
              <a:tr h="23550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1</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b="1" lang="en" sz="1000">
                          <a:solidFill>
                            <a:srgbClr val="003B55"/>
                          </a:solidFill>
                          <a:latin typeface="Titillium Web"/>
                          <a:ea typeface="Titillium Web"/>
                          <a:cs typeface="Titillium Web"/>
                          <a:sym typeface="Titillium Web"/>
                        </a:rPr>
                        <a:t>Mampu Membuat Data Frame berupa Baris dan kolom</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r h="34545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2</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003B55"/>
                          </a:solidFill>
                          <a:latin typeface="Titillium Web"/>
                          <a:ea typeface="Titillium Web"/>
                          <a:cs typeface="Titillium Web"/>
                          <a:sym typeface="Titillium Web"/>
                        </a:rPr>
                        <a:t>Mampu melakukan analisa data Menggunakan Measure Of Central Tendency dan Measure of Variablility</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r>
              <a:tr h="29050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3</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b="1" lang="en" sz="1000">
                          <a:solidFill>
                            <a:srgbClr val="003B55"/>
                          </a:solidFill>
                          <a:latin typeface="Titillium Web"/>
                          <a:ea typeface="Titillium Web"/>
                          <a:cs typeface="Titillium Web"/>
                          <a:sym typeface="Titillium Web"/>
                        </a:rPr>
                        <a:t>Mampu Melakukan Hingga Menganalisis Hasil Uji T-Test Pada Python</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r h="31405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4</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latin typeface="Titillium Web"/>
                          <a:ea typeface="Titillium Web"/>
                          <a:cs typeface="Titillium Web"/>
                          <a:sym typeface="Titillium Web"/>
                        </a:rPr>
                        <a:t>Mampu Menerapkan Proses Exploratory Data Analyst (EDA)</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r>
              <a:tr h="33760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5</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b="1" lang="en" sz="1000">
                          <a:solidFill>
                            <a:schemeClr val="dk1"/>
                          </a:solidFill>
                          <a:latin typeface="Titillium Web"/>
                          <a:ea typeface="Titillium Web"/>
                          <a:cs typeface="Titillium Web"/>
                          <a:sym typeface="Titillium Web"/>
                        </a:rPr>
                        <a:t>Mampu Menerjemahkan Data Menjadi Visualisasi Data</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r h="50250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6</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003B55"/>
                          </a:solidFill>
                          <a:latin typeface="Titillium Web"/>
                          <a:ea typeface="Titillium Web"/>
                          <a:cs typeface="Titillium Web"/>
                          <a:sym typeface="Titillium Web"/>
                        </a:rPr>
                        <a:t>Mampu Mengimplementasikan Machine Learning Model Menggunakan Algoritma Supervised atau Unsupervised Learning</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r>
              <a:tr h="510375">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7</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b="1" lang="en" sz="1000">
                          <a:solidFill>
                            <a:schemeClr val="dk1"/>
                          </a:solidFill>
                          <a:latin typeface="Titillium Web"/>
                          <a:ea typeface="Titillium Web"/>
                          <a:cs typeface="Titillium Web"/>
                          <a:sym typeface="Titillium Web"/>
                        </a:rPr>
                        <a:t>Mampu Mengimplementasikan Deep Learning Model Menggunakan Algoritma Artificial Neural Networks (ANN)</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bl>
          </a:graphicData>
        </a:graphic>
      </p:graphicFrame>
      <p:sp>
        <p:nvSpPr>
          <p:cNvPr id="3844" name="Google Shape;3844;p1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9" name="Shape 4089"/>
        <p:cNvGrpSpPr/>
        <p:nvPr/>
      </p:nvGrpSpPr>
      <p:grpSpPr>
        <a:xfrm>
          <a:off x="0" y="0"/>
          <a:ext cx="0" cy="0"/>
          <a:chOff x="0" y="0"/>
          <a:chExt cx="0" cy="0"/>
        </a:xfrm>
      </p:grpSpPr>
      <p:sp>
        <p:nvSpPr>
          <p:cNvPr id="4090" name="Google Shape;4090;p32"/>
          <p:cNvSpPr txBox="1"/>
          <p:nvPr>
            <p:ph idx="1" type="body"/>
          </p:nvPr>
        </p:nvSpPr>
        <p:spPr>
          <a:xfrm>
            <a:off x="336600" y="891300"/>
            <a:ext cx="7241100" cy="37542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091" name="Google Shape;4091;p32"/>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GrLiveArea</a:t>
            </a:r>
            <a:endParaRPr b="1">
              <a:latin typeface="Dosis"/>
              <a:ea typeface="Dosis"/>
              <a:cs typeface="Dosis"/>
              <a:sym typeface="Dosis"/>
            </a:endParaRPr>
          </a:p>
        </p:txBody>
      </p:sp>
      <p:sp>
        <p:nvSpPr>
          <p:cNvPr id="4092" name="Google Shape;4092;p3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93" name="Google Shape;4093;p32"/>
          <p:cNvSpPr txBox="1"/>
          <p:nvPr/>
        </p:nvSpPr>
        <p:spPr>
          <a:xfrm>
            <a:off x="614450" y="3428700"/>
            <a:ext cx="2873400" cy="12315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600"/>
              </a:spcBef>
              <a:spcAft>
                <a:spcPts val="0"/>
              </a:spcAft>
              <a:buClr>
                <a:schemeClr val="dk1"/>
              </a:buClr>
              <a:buSzPts val="1000"/>
              <a:buFont typeface="Titillium Web Light"/>
              <a:buAutoNum type="arabicPeriod" startAt="2"/>
            </a:pPr>
            <a:r>
              <a:rPr lang="en" sz="1000">
                <a:solidFill>
                  <a:schemeClr val="dk1"/>
                </a:solidFill>
                <a:highlight>
                  <a:schemeClr val="lt1"/>
                </a:highlight>
                <a:latin typeface="Titillium Web Light"/>
                <a:ea typeface="Titillium Web Light"/>
                <a:cs typeface="Titillium Web Light"/>
                <a:sym typeface="Titillium Web Light"/>
              </a:rPr>
              <a:t>GrLivArea juga miring ke kanan → banyak rumah ukuran sedang, sedikit rumah sangat besar.</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35714"/>
              </a:lnSpc>
              <a:spcBef>
                <a:spcPts val="600"/>
              </a:spcBef>
              <a:spcAft>
                <a:spcPts val="0"/>
              </a:spcAft>
              <a:buNone/>
            </a:pPr>
            <a:r>
              <a:t/>
            </a:r>
            <a:endParaRPr sz="1200">
              <a:solidFill>
                <a:srgbClr val="E3E3E3"/>
              </a:solidFill>
              <a:highlight>
                <a:srgbClr val="383838"/>
              </a:highlight>
              <a:latin typeface="Roboto"/>
              <a:ea typeface="Roboto"/>
              <a:cs typeface="Roboto"/>
              <a:sym typeface="Roboto"/>
            </a:endParaRPr>
          </a:p>
        </p:txBody>
      </p:sp>
      <p:pic>
        <p:nvPicPr>
          <p:cNvPr id="4094" name="Google Shape;4094;p32"/>
          <p:cNvPicPr preferRelativeResize="0"/>
          <p:nvPr/>
        </p:nvPicPr>
        <p:blipFill>
          <a:blip r:embed="rId3">
            <a:alphaModFix/>
          </a:blip>
          <a:stretch>
            <a:fillRect/>
          </a:stretch>
        </p:blipFill>
        <p:spPr>
          <a:xfrm>
            <a:off x="899049" y="924151"/>
            <a:ext cx="2451525" cy="2421550"/>
          </a:xfrm>
          <a:prstGeom prst="rect">
            <a:avLst/>
          </a:prstGeom>
          <a:noFill/>
          <a:ln>
            <a:noFill/>
          </a:ln>
        </p:spPr>
      </p:pic>
      <p:pic>
        <p:nvPicPr>
          <p:cNvPr id="4095" name="Google Shape;4095;p32"/>
          <p:cNvPicPr preferRelativeResize="0"/>
          <p:nvPr/>
        </p:nvPicPr>
        <p:blipFill>
          <a:blip r:embed="rId4">
            <a:alphaModFix/>
          </a:blip>
          <a:stretch>
            <a:fillRect/>
          </a:stretch>
        </p:blipFill>
        <p:spPr>
          <a:xfrm>
            <a:off x="4247270" y="959325"/>
            <a:ext cx="3203500" cy="2172050"/>
          </a:xfrm>
          <a:prstGeom prst="rect">
            <a:avLst/>
          </a:prstGeom>
          <a:noFill/>
          <a:ln>
            <a:noFill/>
          </a:ln>
        </p:spPr>
      </p:pic>
      <p:sp>
        <p:nvSpPr>
          <p:cNvPr id="4096" name="Google Shape;4096;p32"/>
          <p:cNvSpPr txBox="1"/>
          <p:nvPr/>
        </p:nvSpPr>
        <p:spPr>
          <a:xfrm>
            <a:off x="4535300" y="3490925"/>
            <a:ext cx="2873400" cy="1762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GrLivArea menjadi lebih simetris (skewness mendekati 0). Hal ini memudahkan pemodelan statistik atau machine learning karena banyak algoritma bekerja optimal pada data yang mendekati normal.</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35714"/>
              </a:lnSpc>
              <a:spcBef>
                <a:spcPts val="600"/>
              </a:spcBef>
              <a:spcAft>
                <a:spcPts val="0"/>
              </a:spcAft>
              <a:buNone/>
            </a:pPr>
            <a:r>
              <a:t/>
            </a:r>
            <a:endParaRPr sz="1200">
              <a:solidFill>
                <a:srgbClr val="E3E3E3"/>
              </a:solidFill>
              <a:highlight>
                <a:srgbClr val="383838"/>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0" name="Shape 4100"/>
        <p:cNvGrpSpPr/>
        <p:nvPr/>
      </p:nvGrpSpPr>
      <p:grpSpPr>
        <a:xfrm>
          <a:off x="0" y="0"/>
          <a:ext cx="0" cy="0"/>
          <a:chOff x="0" y="0"/>
          <a:chExt cx="0" cy="0"/>
        </a:xfrm>
      </p:grpSpPr>
      <p:sp>
        <p:nvSpPr>
          <p:cNvPr id="4101" name="Google Shape;4101;p33"/>
          <p:cNvSpPr txBox="1"/>
          <p:nvPr>
            <p:ph idx="1" type="body"/>
          </p:nvPr>
        </p:nvSpPr>
        <p:spPr>
          <a:xfrm>
            <a:off x="666800" y="1028700"/>
            <a:ext cx="6937500" cy="35697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102" name="Google Shape;4102;p33"/>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Pool Area</a:t>
            </a:r>
            <a:endParaRPr b="1">
              <a:latin typeface="Dosis"/>
              <a:ea typeface="Dosis"/>
              <a:cs typeface="Dosis"/>
              <a:sym typeface="Dosis"/>
            </a:endParaRPr>
          </a:p>
        </p:txBody>
      </p:sp>
      <p:sp>
        <p:nvSpPr>
          <p:cNvPr id="4103" name="Google Shape;4103;p3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04" name="Google Shape;4104;p33"/>
          <p:cNvSpPr txBox="1"/>
          <p:nvPr/>
        </p:nvSpPr>
        <p:spPr>
          <a:xfrm>
            <a:off x="640225" y="3849500"/>
            <a:ext cx="3465900" cy="12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PoolArea ekstrem → sebagian besar rumah punya kolam renang nol m², hanya sedikit yang memiliki kolam, sehingga distribusinya sangat tidak merata.</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35714"/>
              </a:lnSpc>
              <a:spcBef>
                <a:spcPts val="600"/>
              </a:spcBef>
              <a:spcAft>
                <a:spcPts val="0"/>
              </a:spcAft>
              <a:buNone/>
            </a:pPr>
            <a:r>
              <a:t/>
            </a:r>
            <a:endParaRPr sz="1200">
              <a:solidFill>
                <a:srgbClr val="E3E3E3"/>
              </a:solidFill>
              <a:highlight>
                <a:srgbClr val="383838"/>
              </a:highlight>
              <a:latin typeface="Roboto"/>
              <a:ea typeface="Roboto"/>
              <a:cs typeface="Roboto"/>
              <a:sym typeface="Roboto"/>
            </a:endParaRPr>
          </a:p>
        </p:txBody>
      </p:sp>
      <p:pic>
        <p:nvPicPr>
          <p:cNvPr id="4105" name="Google Shape;4105;p33"/>
          <p:cNvPicPr preferRelativeResize="0"/>
          <p:nvPr/>
        </p:nvPicPr>
        <p:blipFill>
          <a:blip r:embed="rId3">
            <a:alphaModFix/>
          </a:blip>
          <a:stretch>
            <a:fillRect/>
          </a:stretch>
        </p:blipFill>
        <p:spPr>
          <a:xfrm>
            <a:off x="640225" y="1143025"/>
            <a:ext cx="2809100" cy="2752126"/>
          </a:xfrm>
          <a:prstGeom prst="rect">
            <a:avLst/>
          </a:prstGeom>
          <a:noFill/>
          <a:ln>
            <a:noFill/>
          </a:ln>
        </p:spPr>
      </p:pic>
      <p:pic>
        <p:nvPicPr>
          <p:cNvPr id="4106" name="Google Shape;4106;p33"/>
          <p:cNvPicPr preferRelativeResize="0"/>
          <p:nvPr/>
        </p:nvPicPr>
        <p:blipFill>
          <a:blip r:embed="rId4">
            <a:alphaModFix/>
          </a:blip>
          <a:stretch>
            <a:fillRect/>
          </a:stretch>
        </p:blipFill>
        <p:spPr>
          <a:xfrm>
            <a:off x="4152009" y="1143025"/>
            <a:ext cx="3425791" cy="2307175"/>
          </a:xfrm>
          <a:prstGeom prst="rect">
            <a:avLst/>
          </a:prstGeom>
          <a:noFill/>
          <a:ln>
            <a:noFill/>
          </a:ln>
        </p:spPr>
      </p:pic>
      <p:sp>
        <p:nvSpPr>
          <p:cNvPr id="4107" name="Google Shape;4107;p33"/>
          <p:cNvSpPr txBox="1"/>
          <p:nvPr/>
        </p:nvSpPr>
        <p:spPr>
          <a:xfrm>
            <a:off x="4600850" y="3780500"/>
            <a:ext cx="3378000" cy="130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Untuk PoolArea, transformasi log10 membantu mengecilkan efek nilai besar, tetapi karena terlalu banyak nilai 0, distribusi tetap tidak merata. Variabel ini mungkin perlu diproses berbeda (misalnya dipisahkan menjadi "punya kolam" vs "tidak punya kolam").</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35714"/>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1" name="Shape 4111"/>
        <p:cNvGrpSpPr/>
        <p:nvPr/>
      </p:nvGrpSpPr>
      <p:grpSpPr>
        <a:xfrm>
          <a:off x="0" y="0"/>
          <a:ext cx="0" cy="0"/>
          <a:chOff x="0" y="0"/>
          <a:chExt cx="0" cy="0"/>
        </a:xfrm>
      </p:grpSpPr>
      <p:sp>
        <p:nvSpPr>
          <p:cNvPr id="4112" name="Google Shape;4112;p34"/>
          <p:cNvSpPr txBox="1"/>
          <p:nvPr>
            <p:ph idx="1" type="body"/>
          </p:nvPr>
        </p:nvSpPr>
        <p:spPr>
          <a:xfrm>
            <a:off x="705825" y="1157500"/>
            <a:ext cx="6854700" cy="34707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113" name="Google Shape;4113;p34"/>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GrLiveArea vs SalePrice</a:t>
            </a:r>
            <a:endParaRPr b="1">
              <a:latin typeface="Dosis"/>
              <a:ea typeface="Dosis"/>
              <a:cs typeface="Dosis"/>
              <a:sym typeface="Dosis"/>
            </a:endParaRPr>
          </a:p>
        </p:txBody>
      </p:sp>
      <p:sp>
        <p:nvSpPr>
          <p:cNvPr id="4114" name="Google Shape;4114;p3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15" name="Google Shape;4115;p34"/>
          <p:cNvSpPr txBox="1"/>
          <p:nvPr/>
        </p:nvSpPr>
        <p:spPr>
          <a:xfrm>
            <a:off x="602775" y="3579000"/>
            <a:ext cx="3495000" cy="1377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GrLivArea vs SalePrice</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Terlihat tren positif: semakin besar luas rumah (GrLivArea), semakin tinggi harga (SalePrice).</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600"/>
              </a:spcAft>
              <a:buNone/>
            </a:pPr>
            <a:r>
              <a:rPr lang="en" sz="1000">
                <a:solidFill>
                  <a:schemeClr val="dk1"/>
                </a:solidFill>
                <a:highlight>
                  <a:schemeClr val="lt1"/>
                </a:highlight>
                <a:latin typeface="Titillium Web Light"/>
                <a:ea typeface="Titillium Web Light"/>
                <a:cs typeface="Titillium Web Light"/>
                <a:sym typeface="Titillium Web Light"/>
              </a:rPr>
              <a:t>Ada beberapa outlier rumah dengan GrLivArea besar tapi harga jauh lebih rendah dari tren umum → perlu dicek apakah itu data salah atau rumahnya punya kondisi khusus.</a:t>
            </a:r>
            <a:endParaRPr sz="1000">
              <a:solidFill>
                <a:srgbClr val="E3E3E3"/>
              </a:solidFill>
              <a:highlight>
                <a:srgbClr val="383838"/>
              </a:highlight>
              <a:latin typeface="Roboto"/>
              <a:ea typeface="Roboto"/>
              <a:cs typeface="Roboto"/>
              <a:sym typeface="Roboto"/>
            </a:endParaRPr>
          </a:p>
        </p:txBody>
      </p:sp>
      <p:pic>
        <p:nvPicPr>
          <p:cNvPr id="4116" name="Google Shape;4116;p34"/>
          <p:cNvPicPr preferRelativeResize="0"/>
          <p:nvPr/>
        </p:nvPicPr>
        <p:blipFill rotWithShape="1">
          <a:blip r:embed="rId3">
            <a:alphaModFix/>
          </a:blip>
          <a:srcRect b="0" l="823" r="0" t="0"/>
          <a:stretch/>
        </p:blipFill>
        <p:spPr>
          <a:xfrm>
            <a:off x="640225" y="959325"/>
            <a:ext cx="3068915" cy="2525176"/>
          </a:xfrm>
          <a:prstGeom prst="rect">
            <a:avLst/>
          </a:prstGeom>
          <a:noFill/>
          <a:ln>
            <a:noFill/>
          </a:ln>
        </p:spPr>
      </p:pic>
      <p:pic>
        <p:nvPicPr>
          <p:cNvPr id="4117" name="Google Shape;4117;p34"/>
          <p:cNvPicPr preferRelativeResize="0"/>
          <p:nvPr/>
        </p:nvPicPr>
        <p:blipFill>
          <a:blip r:embed="rId4">
            <a:alphaModFix/>
          </a:blip>
          <a:stretch>
            <a:fillRect/>
          </a:stretch>
        </p:blipFill>
        <p:spPr>
          <a:xfrm>
            <a:off x="4394325" y="959325"/>
            <a:ext cx="3082200" cy="2473950"/>
          </a:xfrm>
          <a:prstGeom prst="rect">
            <a:avLst/>
          </a:prstGeom>
          <a:noFill/>
          <a:ln>
            <a:noFill/>
          </a:ln>
        </p:spPr>
      </p:pic>
      <p:sp>
        <p:nvSpPr>
          <p:cNvPr id="4118" name="Google Shape;4118;p34"/>
          <p:cNvSpPr txBox="1"/>
          <p:nvPr/>
        </p:nvSpPr>
        <p:spPr>
          <a:xfrm>
            <a:off x="4481850" y="3709925"/>
            <a:ext cx="3621600" cy="163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GrLivArea vs SalePrice</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Terlihat korelasi positif kuat: semakin besar luas rumah (GrLivArea), harga jual (SalePrice) cenderung meningkat.</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Terdapat beberapa outlier rumah dengan GrLivArea besar tapi harga rendah → bisa jadi rumah tersebut butuh renovasi atau ada faktor eksternal (lokasi, kerusakan, dll).</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600"/>
              </a:spcAft>
              <a:buNone/>
            </a:pPr>
            <a:r>
              <a:t/>
            </a:r>
            <a:endParaRPr sz="1000">
              <a:solidFill>
                <a:schemeClr val="dk1"/>
              </a:solidFill>
              <a:highlight>
                <a:schemeClr val="lt1"/>
              </a:highlight>
              <a:latin typeface="Titillium Web Light"/>
              <a:ea typeface="Titillium Web Light"/>
              <a:cs typeface="Titillium Web Light"/>
              <a:sym typeface="Titillium Web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2" name="Shape 4122"/>
        <p:cNvGrpSpPr/>
        <p:nvPr/>
      </p:nvGrpSpPr>
      <p:grpSpPr>
        <a:xfrm>
          <a:off x="0" y="0"/>
          <a:ext cx="0" cy="0"/>
          <a:chOff x="0" y="0"/>
          <a:chExt cx="0" cy="0"/>
        </a:xfrm>
      </p:grpSpPr>
      <p:sp>
        <p:nvSpPr>
          <p:cNvPr id="4123" name="Google Shape;4123;p35"/>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124" name="Google Shape;4124;p35"/>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GarageArea vs SalePrice</a:t>
            </a:r>
            <a:endParaRPr b="1">
              <a:latin typeface="Dosis"/>
              <a:ea typeface="Dosis"/>
              <a:cs typeface="Dosis"/>
              <a:sym typeface="Dosis"/>
            </a:endParaRPr>
          </a:p>
        </p:txBody>
      </p:sp>
      <p:sp>
        <p:nvSpPr>
          <p:cNvPr id="4125" name="Google Shape;4125;p3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26" name="Google Shape;4126;p35"/>
          <p:cNvSpPr txBox="1"/>
          <p:nvPr/>
        </p:nvSpPr>
        <p:spPr>
          <a:xfrm>
            <a:off x="881975" y="3596175"/>
            <a:ext cx="3559200" cy="1377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GarageArea vs SalePrice</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Juga menunjukkan tren positif, tetapi hubungan tidak sekuat GrLivArea. Banyak titik yang menumpuk di sekitar GarageArea 0 → rumah tanpa garasi, biasanya harga lebih rendah. Ada sedikit outlier GarageArea sangat besar tapi harga tidak terlalu tinggi.</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35714"/>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p:txBody>
      </p:sp>
      <p:pic>
        <p:nvPicPr>
          <p:cNvPr id="4127" name="Google Shape;4127;p35"/>
          <p:cNvPicPr preferRelativeResize="0"/>
          <p:nvPr/>
        </p:nvPicPr>
        <p:blipFill>
          <a:blip r:embed="rId3">
            <a:alphaModFix/>
          </a:blip>
          <a:stretch>
            <a:fillRect/>
          </a:stretch>
        </p:blipFill>
        <p:spPr>
          <a:xfrm>
            <a:off x="745500" y="1009375"/>
            <a:ext cx="3150325" cy="2609200"/>
          </a:xfrm>
          <a:prstGeom prst="rect">
            <a:avLst/>
          </a:prstGeom>
          <a:noFill/>
          <a:ln>
            <a:noFill/>
          </a:ln>
        </p:spPr>
      </p:pic>
      <p:pic>
        <p:nvPicPr>
          <p:cNvPr id="4128" name="Google Shape;4128;p35"/>
          <p:cNvPicPr preferRelativeResize="0"/>
          <p:nvPr/>
        </p:nvPicPr>
        <p:blipFill>
          <a:blip r:embed="rId4">
            <a:alphaModFix/>
          </a:blip>
          <a:stretch>
            <a:fillRect/>
          </a:stretch>
        </p:blipFill>
        <p:spPr>
          <a:xfrm>
            <a:off x="4441175" y="1009375"/>
            <a:ext cx="3150326" cy="2600328"/>
          </a:xfrm>
          <a:prstGeom prst="rect">
            <a:avLst/>
          </a:prstGeom>
          <a:noFill/>
          <a:ln>
            <a:noFill/>
          </a:ln>
        </p:spPr>
      </p:pic>
      <p:sp>
        <p:nvSpPr>
          <p:cNvPr id="4129" name="Google Shape;4129;p35"/>
          <p:cNvSpPr txBox="1"/>
          <p:nvPr/>
        </p:nvSpPr>
        <p:spPr>
          <a:xfrm>
            <a:off x="4682925" y="3582350"/>
            <a:ext cx="3408600" cy="1731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GarageArea vs SalePrice</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Korelasi positif juga terlihat, tetapi tidak sekuat GrLivArea dengan SalePrice. Banyak rumah dengan GarageArea = 0 (tidak memiliki garasi), umumnya harga jualnya lebih rendah. Ada beberapa garasi berukuran sangat besar, namun tidak selalu diikuti harga yang tinggi — menunjukkan luas garasi bukan faktor penentu utama harga.</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3" name="Shape 4133"/>
        <p:cNvGrpSpPr/>
        <p:nvPr/>
      </p:nvGrpSpPr>
      <p:grpSpPr>
        <a:xfrm>
          <a:off x="0" y="0"/>
          <a:ext cx="0" cy="0"/>
          <a:chOff x="0" y="0"/>
          <a:chExt cx="0" cy="0"/>
        </a:xfrm>
      </p:grpSpPr>
      <p:sp>
        <p:nvSpPr>
          <p:cNvPr id="4134" name="Google Shape;4134;p36"/>
          <p:cNvSpPr txBox="1"/>
          <p:nvPr>
            <p:ph idx="1" type="body"/>
          </p:nvPr>
        </p:nvSpPr>
        <p:spPr>
          <a:xfrm>
            <a:off x="435725" y="2164868"/>
            <a:ext cx="7727400" cy="5151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1100"/>
              <a:t>http://github.com/rodhipranoto/Final-Project-Data-Science---KelasWork/blob/main/Case_Study_02_Housing_Price.ipynb</a:t>
            </a:r>
            <a:endParaRPr sz="1100"/>
          </a:p>
        </p:txBody>
      </p:sp>
      <p:sp>
        <p:nvSpPr>
          <p:cNvPr id="4135" name="Google Shape;4135;p36"/>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a:latin typeface="Dosis"/>
              <a:ea typeface="Dosis"/>
              <a:cs typeface="Dosis"/>
              <a:sym typeface="Dosis"/>
            </a:endParaRPr>
          </a:p>
        </p:txBody>
      </p:sp>
      <p:sp>
        <p:nvSpPr>
          <p:cNvPr id="4136" name="Google Shape;4136;p3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37" name="Google Shape;4137;p36"/>
          <p:cNvSpPr/>
          <p:nvPr/>
        </p:nvSpPr>
        <p:spPr>
          <a:xfrm>
            <a:off x="6659700" y="294325"/>
            <a:ext cx="709897" cy="691711"/>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1" name="Shape 4141"/>
        <p:cNvGrpSpPr/>
        <p:nvPr/>
      </p:nvGrpSpPr>
      <p:grpSpPr>
        <a:xfrm>
          <a:off x="0" y="0"/>
          <a:ext cx="0" cy="0"/>
          <a:chOff x="0" y="0"/>
          <a:chExt cx="0" cy="0"/>
        </a:xfrm>
      </p:grpSpPr>
      <p:sp>
        <p:nvSpPr>
          <p:cNvPr id="4142" name="Google Shape;4142;p37"/>
          <p:cNvSpPr txBox="1"/>
          <p:nvPr>
            <p:ph idx="4294967295" type="title"/>
          </p:nvPr>
        </p:nvSpPr>
        <p:spPr>
          <a:xfrm>
            <a:off x="2194950" y="367325"/>
            <a:ext cx="4754100" cy="13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highlight>
                  <a:srgbClr val="0B87A1"/>
                </a:highlight>
                <a:latin typeface="Titillium Web Light"/>
                <a:ea typeface="Titillium Web Light"/>
                <a:cs typeface="Titillium Web Light"/>
                <a:sym typeface="Titillium Web Light"/>
              </a:rPr>
              <a:t>03. MACHINE LEARNING</a:t>
            </a:r>
            <a:endParaRPr sz="2400">
              <a:solidFill>
                <a:srgbClr val="FFFFFF"/>
              </a:solidFill>
              <a:highlight>
                <a:srgbClr val="0B87A1"/>
              </a:highlight>
              <a:latin typeface="Titillium Web Light"/>
              <a:ea typeface="Titillium Web Light"/>
              <a:cs typeface="Titillium Web Light"/>
              <a:sym typeface="Titillium Web Light"/>
            </a:endParaRPr>
          </a:p>
          <a:p>
            <a:pPr indent="0" lvl="0" marL="0" rtl="0" algn="ctr">
              <a:spcBef>
                <a:spcPts val="600"/>
              </a:spcBef>
              <a:spcAft>
                <a:spcPts val="0"/>
              </a:spcAft>
              <a:buNone/>
            </a:pPr>
            <a:r>
              <a:rPr b="1" lang="en" sz="1200">
                <a:latin typeface="Dosis"/>
                <a:ea typeface="Dosis"/>
                <a:cs typeface="Dosis"/>
                <a:sym typeface="Dosis"/>
              </a:rPr>
              <a:t>(Automobile Sales Data)</a:t>
            </a:r>
            <a:endParaRPr sz="1200">
              <a:highlight>
                <a:srgbClr val="0B87A1"/>
              </a:highlight>
              <a:latin typeface="Titillium Web Light"/>
              <a:ea typeface="Titillium Web Light"/>
              <a:cs typeface="Titillium Web Light"/>
              <a:sym typeface="Titillium Web Light"/>
            </a:endParaRPr>
          </a:p>
        </p:txBody>
      </p:sp>
      <p:sp>
        <p:nvSpPr>
          <p:cNvPr id="4143" name="Google Shape;4143;p3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7" name="Shape 4147"/>
        <p:cNvGrpSpPr/>
        <p:nvPr/>
      </p:nvGrpSpPr>
      <p:grpSpPr>
        <a:xfrm>
          <a:off x="0" y="0"/>
          <a:ext cx="0" cy="0"/>
          <a:chOff x="0" y="0"/>
          <a:chExt cx="0" cy="0"/>
        </a:xfrm>
      </p:grpSpPr>
      <p:sp>
        <p:nvSpPr>
          <p:cNvPr id="4148" name="Google Shape;4148;p38"/>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rPr lang="en" sz="1200"/>
              <a:t>Penjualan mobil merupakan salah satu sektor penting dalam industri otomotif yang dipengaruhi oleh berbagai faktor seperti harga, pendapatan konsumen, tren pasar, hingga kondisi ekonomi.</a:t>
            </a:r>
            <a:endParaRPr sz="1200"/>
          </a:p>
          <a:p>
            <a:pPr indent="0" lvl="0" marL="0" rtl="0" algn="just">
              <a:spcBef>
                <a:spcPts val="600"/>
              </a:spcBef>
              <a:spcAft>
                <a:spcPts val="0"/>
              </a:spcAft>
              <a:buNone/>
            </a:pPr>
            <a:r>
              <a:t/>
            </a:r>
            <a:endParaRPr sz="1200"/>
          </a:p>
          <a:p>
            <a:pPr indent="-304800" lvl="0" marL="457200" rtl="0" algn="just">
              <a:spcBef>
                <a:spcPts val="600"/>
              </a:spcBef>
              <a:spcAft>
                <a:spcPts val="0"/>
              </a:spcAft>
              <a:buSzPts val="1200"/>
              <a:buChar char="▪"/>
            </a:pPr>
            <a:r>
              <a:rPr lang="en" sz="1200"/>
              <a:t>Pada kasus ini adalah pengaplikasian </a:t>
            </a:r>
            <a:r>
              <a:rPr i="1" lang="en" sz="1200"/>
              <a:t>machine learning</a:t>
            </a:r>
            <a:r>
              <a:rPr lang="en" sz="1200"/>
              <a:t> menggunakan dataset Automobile Sales Data dari</a:t>
            </a:r>
            <a:r>
              <a:rPr lang="en" sz="1200">
                <a:uFill>
                  <a:noFill/>
                </a:uFill>
                <a:hlinkClick r:id="rId3"/>
              </a:rPr>
              <a:t> </a:t>
            </a:r>
            <a:r>
              <a:rPr lang="en" sz="1200" u="sng">
                <a:hlinkClick r:id="rId4"/>
              </a:rPr>
              <a:t>Kaggle</a:t>
            </a:r>
            <a:r>
              <a:rPr lang="en" sz="1200"/>
              <a:t>.</a:t>
            </a:r>
            <a:br>
              <a:rPr lang="en" sz="1200"/>
            </a:br>
            <a:endParaRPr sz="1200"/>
          </a:p>
          <a:p>
            <a:pPr indent="-304800" lvl="0" marL="457200" rtl="0" algn="just">
              <a:spcBef>
                <a:spcPts val="0"/>
              </a:spcBef>
              <a:spcAft>
                <a:spcPts val="0"/>
              </a:spcAft>
              <a:buSzPts val="1200"/>
              <a:buChar char="▪"/>
            </a:pPr>
            <a:r>
              <a:rPr lang="en" sz="1200"/>
              <a:t>Kasus ini digunakan sebagai studi kasus end-to-end yang mencakup proses pengumpulan data, eksplorasi, </a:t>
            </a:r>
            <a:r>
              <a:rPr i="1" lang="en" sz="1200"/>
              <a:t>feature engineering</a:t>
            </a:r>
            <a:r>
              <a:rPr lang="en" sz="1200"/>
              <a:t>, pemodelan, dan evaluasi kinerja model untuk memprediksi penjualan mobil.</a:t>
            </a:r>
            <a:br>
              <a:rPr lang="en" sz="1200"/>
            </a:br>
            <a:endParaRPr sz="1200"/>
          </a:p>
          <a:p>
            <a:pPr indent="-304800" lvl="0" marL="457200" rtl="0" algn="just">
              <a:spcBef>
                <a:spcPts val="0"/>
              </a:spcBef>
              <a:spcAft>
                <a:spcPts val="0"/>
              </a:spcAft>
              <a:buSzPts val="1200"/>
              <a:buChar char="▪"/>
            </a:pPr>
            <a:r>
              <a:rPr lang="en" sz="1200"/>
              <a:t>Cara penyelesaian masalah yaitu melakukan Exploratory Data Analysis (</a:t>
            </a:r>
            <a:r>
              <a:rPr i="1" lang="en" sz="1200"/>
              <a:t>Data Understanding, Missing Values, Outlier, Correlation Matrix, Trend Analysis</a:t>
            </a:r>
            <a:r>
              <a:rPr lang="en" sz="1200"/>
              <a:t>), Modeling (</a:t>
            </a:r>
            <a:r>
              <a:rPr i="1" lang="en" sz="1200"/>
              <a:t>Baseline Model, Cross Validation, Feature Selection, Hyperparameter Tuning, Ensemble Model</a:t>
            </a:r>
            <a:r>
              <a:rPr lang="en" sz="1200"/>
              <a:t>), serta Model Evaluation untuk menilai performa prediksi.</a:t>
            </a:r>
            <a:endParaRPr sz="1200"/>
          </a:p>
        </p:txBody>
      </p:sp>
      <p:sp>
        <p:nvSpPr>
          <p:cNvPr id="4149" name="Google Shape;4149;p38"/>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Overview &amp; Background</a:t>
            </a:r>
            <a:endParaRPr b="1">
              <a:latin typeface="Dosis"/>
              <a:ea typeface="Dosis"/>
              <a:cs typeface="Dosis"/>
              <a:sym typeface="Dosis"/>
            </a:endParaRPr>
          </a:p>
        </p:txBody>
      </p:sp>
      <p:sp>
        <p:nvSpPr>
          <p:cNvPr id="4150" name="Google Shape;4150;p3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4151" name="Google Shape;4151;p38"/>
          <p:cNvGrpSpPr/>
          <p:nvPr/>
        </p:nvGrpSpPr>
        <p:grpSpPr>
          <a:xfrm>
            <a:off x="6635659" y="377649"/>
            <a:ext cx="659145" cy="634793"/>
            <a:chOff x="2583325" y="2972875"/>
            <a:chExt cx="462850" cy="445750"/>
          </a:xfrm>
        </p:grpSpPr>
        <p:sp>
          <p:nvSpPr>
            <p:cNvPr id="4152" name="Google Shape;4152;p38"/>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5"/>
            </a:solidFill>
            <a:ln>
              <a:noFill/>
            </a:ln>
          </p:spPr>
          <p:txBody>
            <a:bodyPr anchorCtr="0" anchor="ctr" bIns="155750" lIns="155750" spcFirstLastPara="1" rIns="155750" wrap="square" tIns="155750">
              <a:noAutofit/>
            </a:bodyPr>
            <a:lstStyle/>
            <a:p>
              <a:pPr indent="0" lvl="0" marL="0" rtl="0" algn="l">
                <a:spcBef>
                  <a:spcPts val="0"/>
                </a:spcBef>
                <a:spcAft>
                  <a:spcPts val="0"/>
                </a:spcAft>
                <a:buNone/>
              </a:pPr>
              <a:r>
                <a:t/>
              </a:r>
              <a:endParaRPr/>
            </a:p>
          </p:txBody>
        </p:sp>
        <p:sp>
          <p:nvSpPr>
            <p:cNvPr id="4153" name="Google Shape;4153;p38"/>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5"/>
            </a:solidFill>
            <a:ln>
              <a:noFill/>
            </a:ln>
          </p:spPr>
          <p:txBody>
            <a:bodyPr anchorCtr="0" anchor="ctr" bIns="155750" lIns="155750" spcFirstLastPara="1" rIns="155750" wrap="square" tIns="155750">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7" name="Shape 4157"/>
        <p:cNvGrpSpPr/>
        <p:nvPr/>
      </p:nvGrpSpPr>
      <p:grpSpPr>
        <a:xfrm>
          <a:off x="0" y="0"/>
          <a:ext cx="0" cy="0"/>
          <a:chOff x="0" y="0"/>
          <a:chExt cx="0" cy="0"/>
        </a:xfrm>
      </p:grpSpPr>
      <p:sp>
        <p:nvSpPr>
          <p:cNvPr id="4158" name="Google Shape;4158;p39"/>
          <p:cNvSpPr txBox="1"/>
          <p:nvPr>
            <p:ph idx="1" type="body"/>
          </p:nvPr>
        </p:nvSpPr>
        <p:spPr>
          <a:xfrm>
            <a:off x="1629300" y="1321075"/>
            <a:ext cx="5278800" cy="30795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159" name="Google Shape;4159;p39"/>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Flow Chart</a:t>
            </a:r>
            <a:endParaRPr b="1">
              <a:latin typeface="Dosis"/>
              <a:ea typeface="Dosis"/>
              <a:cs typeface="Dosis"/>
              <a:sym typeface="Dosis"/>
            </a:endParaRPr>
          </a:p>
        </p:txBody>
      </p:sp>
      <p:sp>
        <p:nvSpPr>
          <p:cNvPr id="4160" name="Google Shape;4160;p3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61" name="Google Shape;4161;p39" title="ChatGPT Image 23 Agu 2025, 12.46.01.png"/>
          <p:cNvPicPr preferRelativeResize="0"/>
          <p:nvPr/>
        </p:nvPicPr>
        <p:blipFill>
          <a:blip r:embed="rId3">
            <a:alphaModFix/>
          </a:blip>
          <a:stretch>
            <a:fillRect/>
          </a:stretch>
        </p:blipFill>
        <p:spPr>
          <a:xfrm>
            <a:off x="1560702" y="1321075"/>
            <a:ext cx="5145900" cy="3430600"/>
          </a:xfrm>
          <a:prstGeom prst="rect">
            <a:avLst/>
          </a:prstGeom>
          <a:noFill/>
          <a:ln>
            <a:noFill/>
          </a:ln>
        </p:spPr>
      </p:pic>
      <p:grpSp>
        <p:nvGrpSpPr>
          <p:cNvPr id="4162" name="Google Shape;4162;p39"/>
          <p:cNvGrpSpPr/>
          <p:nvPr/>
        </p:nvGrpSpPr>
        <p:grpSpPr>
          <a:xfrm>
            <a:off x="6601292" y="324522"/>
            <a:ext cx="688672" cy="688849"/>
            <a:chOff x="10914672" y="5489861"/>
            <a:chExt cx="719842" cy="720102"/>
          </a:xfrm>
        </p:grpSpPr>
        <p:sp>
          <p:nvSpPr>
            <p:cNvPr id="4163" name="Google Shape;4163;p39"/>
            <p:cNvSpPr/>
            <p:nvPr/>
          </p:nvSpPr>
          <p:spPr>
            <a:xfrm>
              <a:off x="11420014" y="5489861"/>
              <a:ext cx="214500" cy="215100"/>
            </a:xfrm>
            <a:prstGeom prst="ellipse">
              <a:avLst/>
            </a:prstGeom>
            <a:solidFill>
              <a:schemeClr val="accent2"/>
            </a:solidFill>
            <a:ln>
              <a:noFill/>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sp>
          <p:nvSpPr>
            <p:cNvPr id="4164" name="Google Shape;4164;p39"/>
            <p:cNvSpPr/>
            <p:nvPr/>
          </p:nvSpPr>
          <p:spPr>
            <a:xfrm>
              <a:off x="11420014" y="5994863"/>
              <a:ext cx="214500" cy="215100"/>
            </a:xfrm>
            <a:prstGeom prst="ellipse">
              <a:avLst/>
            </a:prstGeom>
            <a:solidFill>
              <a:schemeClr val="accent3"/>
            </a:solidFill>
            <a:ln>
              <a:noFill/>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sp>
          <p:nvSpPr>
            <p:cNvPr id="4165" name="Google Shape;4165;p39"/>
            <p:cNvSpPr/>
            <p:nvPr/>
          </p:nvSpPr>
          <p:spPr>
            <a:xfrm>
              <a:off x="10914672" y="5489861"/>
              <a:ext cx="214500" cy="215100"/>
            </a:xfrm>
            <a:prstGeom prst="ellipse">
              <a:avLst/>
            </a:prstGeom>
            <a:solidFill>
              <a:schemeClr val="accent1"/>
            </a:solidFill>
            <a:ln>
              <a:noFill/>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sp>
          <p:nvSpPr>
            <p:cNvPr id="4166" name="Google Shape;4166;p39"/>
            <p:cNvSpPr/>
            <p:nvPr/>
          </p:nvSpPr>
          <p:spPr>
            <a:xfrm>
              <a:off x="10914672" y="5994863"/>
              <a:ext cx="214500" cy="215100"/>
            </a:xfrm>
            <a:prstGeom prst="ellipse">
              <a:avLst/>
            </a:prstGeom>
            <a:solidFill>
              <a:schemeClr val="accent4"/>
            </a:solidFill>
            <a:ln>
              <a:noFill/>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sp>
          <p:nvSpPr>
            <p:cNvPr id="4167" name="Google Shape;4167;p39"/>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44175">
              <a:solidFill>
                <a:schemeClr val="dk1"/>
              </a:solidFill>
              <a:prstDash val="solid"/>
              <a:miter lim="524288"/>
              <a:headEnd len="sm" w="sm" type="none"/>
              <a:tailEnd len="sm" w="sm" type="none"/>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sp>
          <p:nvSpPr>
            <p:cNvPr id="4168" name="Google Shape;4168;p39"/>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44175">
              <a:solidFill>
                <a:schemeClr val="dk1"/>
              </a:solidFill>
              <a:prstDash val="solid"/>
              <a:miter lim="524288"/>
              <a:headEnd len="sm" w="sm" type="none"/>
              <a:tailEnd len="sm" w="sm" type="none"/>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sp>
          <p:nvSpPr>
            <p:cNvPr id="4169" name="Google Shape;4169;p39"/>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44175">
              <a:solidFill>
                <a:schemeClr val="dk1"/>
              </a:solidFill>
              <a:prstDash val="solid"/>
              <a:miter lim="524288"/>
              <a:headEnd len="sm" w="sm" type="none"/>
              <a:tailEnd len="sm" w="sm" type="none"/>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sp>
          <p:nvSpPr>
            <p:cNvPr id="4170" name="Google Shape;4170;p39"/>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44175">
              <a:solidFill>
                <a:schemeClr val="dk1"/>
              </a:solidFill>
              <a:prstDash val="solid"/>
              <a:miter lim="524288"/>
              <a:headEnd len="sm" w="sm" type="none"/>
              <a:tailEnd len="sm" w="sm" type="none"/>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sp>
          <p:nvSpPr>
            <p:cNvPr id="4171" name="Google Shape;4171;p39"/>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44175">
              <a:solidFill>
                <a:schemeClr val="dk1"/>
              </a:solidFill>
              <a:prstDash val="solid"/>
              <a:round/>
              <a:headEnd len="sm" w="sm" type="none"/>
              <a:tailEnd len="sm" w="sm" type="none"/>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sp>
          <p:nvSpPr>
            <p:cNvPr id="4172" name="Google Shape;4172;p39"/>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44175">
              <a:solidFill>
                <a:schemeClr val="dk1"/>
              </a:solidFill>
              <a:prstDash val="solid"/>
              <a:round/>
              <a:headEnd len="sm" w="sm" type="none"/>
              <a:tailEnd len="sm" w="sm" type="none"/>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sp>
          <p:nvSpPr>
            <p:cNvPr id="4173" name="Google Shape;4173;p39"/>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44175">
              <a:solidFill>
                <a:schemeClr val="dk1"/>
              </a:solidFill>
              <a:prstDash val="solid"/>
              <a:round/>
              <a:headEnd len="sm" w="sm" type="none"/>
              <a:tailEnd len="sm" w="sm" type="none"/>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sp>
          <p:nvSpPr>
            <p:cNvPr id="4174" name="Google Shape;4174;p39"/>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44175">
              <a:solidFill>
                <a:schemeClr val="dk1"/>
              </a:solidFill>
              <a:prstDash val="solid"/>
              <a:round/>
              <a:headEnd len="sm" w="sm" type="none"/>
              <a:tailEnd len="sm" w="sm" type="none"/>
            </a:ln>
          </p:spPr>
          <p:txBody>
            <a:bodyPr anchorCtr="0" anchor="t" bIns="52975" lIns="106000" spcFirstLastPara="1" rIns="106000" wrap="square" tIns="52975">
              <a:noAutofit/>
            </a:bodyPr>
            <a:lstStyle/>
            <a:p>
              <a:pPr indent="0" lvl="0" marL="0" marR="0" rtl="0" algn="l">
                <a:lnSpc>
                  <a:spcPct val="100000"/>
                </a:lnSpc>
                <a:spcBef>
                  <a:spcPts val="0"/>
                </a:spcBef>
                <a:spcAft>
                  <a:spcPts val="0"/>
                </a:spcAft>
                <a:buClr>
                  <a:schemeClr val="dk1"/>
                </a:buClr>
                <a:buSzPts val="2164"/>
                <a:buFont typeface="Calibri"/>
                <a:buNone/>
              </a:pPr>
              <a:r>
                <a:t/>
              </a:r>
              <a:endParaRPr b="0" i="0" sz="2163" u="none" cap="none" strike="noStrike">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sp>
        <p:nvSpPr>
          <p:cNvPr id="4179" name="Google Shape;4179;p40"/>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292100" lvl="0" marL="457200" rtl="0" algn="just">
              <a:spcBef>
                <a:spcPts val="600"/>
              </a:spcBef>
              <a:spcAft>
                <a:spcPts val="0"/>
              </a:spcAft>
              <a:buSzPts val="1000"/>
              <a:buChar char="▪"/>
            </a:pPr>
            <a:r>
              <a:rPr lang="en" sz="1000"/>
              <a:t>Mengetahui tren penjualan mobil per tahun/bulan</a:t>
            </a:r>
            <a:endParaRPr sz="1000"/>
          </a:p>
          <a:p>
            <a:pPr indent="-292100" lvl="0" marL="457200" rtl="0" algn="just">
              <a:spcBef>
                <a:spcPts val="0"/>
              </a:spcBef>
              <a:spcAft>
                <a:spcPts val="0"/>
              </a:spcAft>
              <a:buSzPts val="1000"/>
              <a:buChar char="▪"/>
            </a:pPr>
            <a:r>
              <a:rPr lang="en" sz="1000"/>
              <a:t>Membandingkan penjualan berdasarkan merek atau tipe kendaraan</a:t>
            </a:r>
            <a:endParaRPr sz="1000"/>
          </a:p>
          <a:p>
            <a:pPr indent="-292100" lvl="0" marL="457200" rtl="0" algn="just">
              <a:spcBef>
                <a:spcPts val="0"/>
              </a:spcBef>
              <a:spcAft>
                <a:spcPts val="0"/>
              </a:spcAft>
              <a:buSzPts val="1000"/>
              <a:buChar char="▪"/>
            </a:pPr>
            <a:r>
              <a:rPr lang="en" sz="1000"/>
              <a:t>Melihat faktor yang mempengaruhi penjualan (harga, musim, promosi, dll.)</a:t>
            </a:r>
            <a:endParaRPr sz="1200"/>
          </a:p>
        </p:txBody>
      </p:sp>
      <p:sp>
        <p:nvSpPr>
          <p:cNvPr id="4180" name="Google Shape;4180;p40"/>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Business Understanding</a:t>
            </a:r>
            <a:endParaRPr b="1">
              <a:latin typeface="Dosis"/>
              <a:ea typeface="Dosis"/>
              <a:cs typeface="Dosis"/>
              <a:sym typeface="Dosis"/>
            </a:endParaRPr>
          </a:p>
        </p:txBody>
      </p:sp>
      <p:sp>
        <p:nvSpPr>
          <p:cNvPr id="4181" name="Google Shape;4181;p4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82" name="Google Shape;4182;p40"/>
          <p:cNvPicPr preferRelativeResize="0"/>
          <p:nvPr/>
        </p:nvPicPr>
        <p:blipFill>
          <a:blip r:embed="rId3">
            <a:alphaModFix/>
          </a:blip>
          <a:stretch>
            <a:fillRect/>
          </a:stretch>
        </p:blipFill>
        <p:spPr>
          <a:xfrm>
            <a:off x="1070425" y="1410499"/>
            <a:ext cx="6338276" cy="2237526"/>
          </a:xfrm>
          <a:prstGeom prst="rect">
            <a:avLst/>
          </a:prstGeom>
          <a:noFill/>
          <a:ln>
            <a:noFill/>
          </a:ln>
        </p:spPr>
      </p:pic>
      <p:grpSp>
        <p:nvGrpSpPr>
          <p:cNvPr id="4183" name="Google Shape;4183;p40"/>
          <p:cNvGrpSpPr/>
          <p:nvPr/>
        </p:nvGrpSpPr>
        <p:grpSpPr>
          <a:xfrm>
            <a:off x="6713042" y="444655"/>
            <a:ext cx="695656" cy="514673"/>
            <a:chOff x="5255200" y="3006475"/>
            <a:chExt cx="511700" cy="378575"/>
          </a:xfrm>
        </p:grpSpPr>
        <p:sp>
          <p:nvSpPr>
            <p:cNvPr id="4184" name="Google Shape;4184;p40"/>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5"/>
            </a:solidFill>
            <a:ln>
              <a:noFill/>
            </a:ln>
          </p:spPr>
          <p:txBody>
            <a:bodyPr anchorCtr="0" anchor="ctr" bIns="148675" lIns="148675" spcFirstLastPara="1" rIns="148675" wrap="square" tIns="148675">
              <a:noAutofit/>
            </a:bodyPr>
            <a:lstStyle/>
            <a:p>
              <a:pPr indent="0" lvl="0" marL="0" rtl="0" algn="l">
                <a:spcBef>
                  <a:spcPts val="0"/>
                </a:spcBef>
                <a:spcAft>
                  <a:spcPts val="0"/>
                </a:spcAft>
                <a:buNone/>
              </a:pPr>
              <a:r>
                <a:t/>
              </a:r>
              <a:endParaRPr/>
            </a:p>
          </p:txBody>
        </p:sp>
        <p:sp>
          <p:nvSpPr>
            <p:cNvPr id="4185" name="Google Shape;4185;p40"/>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5"/>
            </a:solidFill>
            <a:ln>
              <a:noFill/>
            </a:ln>
          </p:spPr>
          <p:txBody>
            <a:bodyPr anchorCtr="0" anchor="ctr" bIns="148675" lIns="148675" spcFirstLastPara="1" rIns="148675" wrap="square" tIns="14867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9" name="Shape 4189"/>
        <p:cNvGrpSpPr/>
        <p:nvPr/>
      </p:nvGrpSpPr>
      <p:grpSpPr>
        <a:xfrm>
          <a:off x="0" y="0"/>
          <a:ext cx="0" cy="0"/>
          <a:chOff x="0" y="0"/>
          <a:chExt cx="0" cy="0"/>
        </a:xfrm>
      </p:grpSpPr>
      <p:sp>
        <p:nvSpPr>
          <p:cNvPr id="4190" name="Google Shape;4190;p41"/>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191" name="Google Shape;4191;p41"/>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Data Understanding</a:t>
            </a:r>
            <a:endParaRPr b="1">
              <a:latin typeface="Dosis"/>
              <a:ea typeface="Dosis"/>
              <a:cs typeface="Dosis"/>
              <a:sym typeface="Dosis"/>
            </a:endParaRPr>
          </a:p>
        </p:txBody>
      </p:sp>
      <p:sp>
        <p:nvSpPr>
          <p:cNvPr id="4192" name="Google Shape;4192;p4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93" name="Google Shape;4193;p41"/>
          <p:cNvPicPr preferRelativeResize="0"/>
          <p:nvPr/>
        </p:nvPicPr>
        <p:blipFill>
          <a:blip r:embed="rId3">
            <a:alphaModFix/>
          </a:blip>
          <a:stretch>
            <a:fillRect/>
          </a:stretch>
        </p:blipFill>
        <p:spPr>
          <a:xfrm>
            <a:off x="753125" y="1137708"/>
            <a:ext cx="2344800" cy="2462025"/>
          </a:xfrm>
          <a:prstGeom prst="rect">
            <a:avLst/>
          </a:prstGeom>
          <a:noFill/>
          <a:ln>
            <a:noFill/>
          </a:ln>
        </p:spPr>
      </p:pic>
      <p:pic>
        <p:nvPicPr>
          <p:cNvPr id="4194" name="Google Shape;4194;p41"/>
          <p:cNvPicPr preferRelativeResize="0"/>
          <p:nvPr/>
        </p:nvPicPr>
        <p:blipFill>
          <a:blip r:embed="rId4">
            <a:alphaModFix/>
          </a:blip>
          <a:stretch>
            <a:fillRect/>
          </a:stretch>
        </p:blipFill>
        <p:spPr>
          <a:xfrm>
            <a:off x="3230002" y="1137700"/>
            <a:ext cx="938122" cy="2462025"/>
          </a:xfrm>
          <a:prstGeom prst="rect">
            <a:avLst/>
          </a:prstGeom>
          <a:noFill/>
          <a:ln>
            <a:noFill/>
          </a:ln>
        </p:spPr>
      </p:pic>
      <p:sp>
        <p:nvSpPr>
          <p:cNvPr id="4195" name="Google Shape;4195;p41"/>
          <p:cNvSpPr txBox="1"/>
          <p:nvPr/>
        </p:nvSpPr>
        <p:spPr>
          <a:xfrm>
            <a:off x="4391800" y="1109100"/>
            <a:ext cx="3603300" cy="788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000">
                <a:solidFill>
                  <a:schemeClr val="dk1"/>
                </a:solidFill>
                <a:latin typeface="Titillium Web"/>
                <a:ea typeface="Titillium Web"/>
                <a:cs typeface="Titillium Web"/>
                <a:sym typeface="Titillium Web"/>
              </a:rPr>
              <a:t>Jumlah Data:</a:t>
            </a:r>
            <a:endParaRPr b="1" sz="1000">
              <a:solidFill>
                <a:schemeClr val="dk1"/>
              </a:solidFill>
              <a:latin typeface="Titillium Web"/>
              <a:ea typeface="Titillium Web"/>
              <a:cs typeface="Titillium Web"/>
              <a:sym typeface="Titillium Web"/>
            </a:endParaRPr>
          </a:p>
          <a:p>
            <a:pPr indent="0" lvl="0" marL="0" rtl="0" algn="just">
              <a:lnSpc>
                <a:spcPct val="115000"/>
              </a:lnSpc>
              <a:spcBef>
                <a:spcPts val="0"/>
              </a:spcBef>
              <a:spcAft>
                <a:spcPts val="0"/>
              </a:spcAft>
              <a:buNone/>
            </a:pPr>
            <a:r>
              <a:rPr lang="en" sz="1000">
                <a:solidFill>
                  <a:schemeClr val="dk1"/>
                </a:solidFill>
                <a:latin typeface="Titillium Web"/>
                <a:ea typeface="Titillium Web"/>
                <a:cs typeface="Titillium Web"/>
                <a:sym typeface="Titillium Web"/>
              </a:rPr>
              <a:t>23.906 baris, 16 kolom</a:t>
            </a:r>
            <a:endParaRPr sz="1000">
              <a:solidFill>
                <a:schemeClr val="dk1"/>
              </a:solidFill>
              <a:latin typeface="Titillium Web"/>
              <a:ea typeface="Titillium Web"/>
              <a:cs typeface="Titillium Web"/>
              <a:sym typeface="Titillium Web"/>
            </a:endParaRPr>
          </a:p>
          <a:p>
            <a:pPr indent="0" lvl="0" marL="0" rtl="0" algn="just">
              <a:lnSpc>
                <a:spcPct val="115000"/>
              </a:lnSpc>
              <a:spcBef>
                <a:spcPts val="0"/>
              </a:spcBef>
              <a:spcAft>
                <a:spcPts val="0"/>
              </a:spcAft>
              <a:buNone/>
            </a:pPr>
            <a:r>
              <a:rPr b="1" lang="en" sz="1000">
                <a:solidFill>
                  <a:schemeClr val="dk1"/>
                </a:solidFill>
                <a:latin typeface="Titillium Web"/>
                <a:ea typeface="Titillium Web"/>
                <a:cs typeface="Titillium Web"/>
                <a:sym typeface="Titillium Web"/>
              </a:rPr>
              <a:t>Tipe Data:</a:t>
            </a:r>
            <a:endParaRPr b="1" sz="1000">
              <a:solidFill>
                <a:schemeClr val="dk1"/>
              </a:solidFill>
              <a:latin typeface="Titillium Web"/>
              <a:ea typeface="Titillium Web"/>
              <a:cs typeface="Titillium Web"/>
              <a:sym typeface="Titillium Web"/>
            </a:endParaRPr>
          </a:p>
          <a:p>
            <a:pPr indent="-292100" lvl="0" marL="457200" rtl="0" algn="just">
              <a:lnSpc>
                <a:spcPct val="115000"/>
              </a:lnSpc>
              <a:spcBef>
                <a:spcPts val="0"/>
              </a:spcBef>
              <a:spcAft>
                <a:spcPts val="0"/>
              </a:spcAft>
              <a:buClr>
                <a:schemeClr val="dk1"/>
              </a:buClr>
              <a:buSzPts val="1000"/>
              <a:buFont typeface="Titillium Web"/>
              <a:buChar char="●"/>
            </a:pPr>
            <a:r>
              <a:rPr lang="en" sz="1000">
                <a:solidFill>
                  <a:schemeClr val="dk1"/>
                </a:solidFill>
                <a:latin typeface="Titillium Web"/>
                <a:ea typeface="Titillium Web"/>
                <a:cs typeface="Titillium Web"/>
                <a:sym typeface="Titillium Web"/>
              </a:rPr>
              <a:t>Numerik → Annual_Income, Price, Phone</a:t>
            </a:r>
            <a:endParaRPr sz="1000">
              <a:solidFill>
                <a:schemeClr val="dk1"/>
              </a:solidFill>
              <a:latin typeface="Titillium Web"/>
              <a:ea typeface="Titillium Web"/>
              <a:cs typeface="Titillium Web"/>
              <a:sym typeface="Titillium Web"/>
            </a:endParaRPr>
          </a:p>
          <a:p>
            <a:pPr indent="-292100" lvl="0" marL="457200" rtl="0" algn="just">
              <a:lnSpc>
                <a:spcPct val="115000"/>
              </a:lnSpc>
              <a:spcBef>
                <a:spcPts val="0"/>
              </a:spcBef>
              <a:spcAft>
                <a:spcPts val="0"/>
              </a:spcAft>
              <a:buClr>
                <a:schemeClr val="dk1"/>
              </a:buClr>
              <a:buSzPts val="1000"/>
              <a:buFont typeface="Titillium Web"/>
              <a:buChar char="●"/>
            </a:pPr>
            <a:r>
              <a:rPr lang="en" sz="1000">
                <a:solidFill>
                  <a:schemeClr val="dk1"/>
                </a:solidFill>
                <a:latin typeface="Titillium Web"/>
                <a:ea typeface="Titillium Web"/>
                <a:cs typeface="Titillium Web"/>
                <a:sym typeface="Titillium Web"/>
              </a:rPr>
              <a:t>Kategorikal → Gender, Dealer_Name, Company, Model, Engine, Transmission, Color, Body Style, Dealer_Region</a:t>
            </a:r>
            <a:endParaRPr sz="1000">
              <a:solidFill>
                <a:schemeClr val="dk1"/>
              </a:solidFill>
              <a:latin typeface="Titillium Web"/>
              <a:ea typeface="Titillium Web"/>
              <a:cs typeface="Titillium Web"/>
              <a:sym typeface="Titillium Web"/>
            </a:endParaRPr>
          </a:p>
          <a:p>
            <a:pPr indent="-292100" lvl="0" marL="457200" rtl="0" algn="just">
              <a:lnSpc>
                <a:spcPct val="115000"/>
              </a:lnSpc>
              <a:spcBef>
                <a:spcPts val="0"/>
              </a:spcBef>
              <a:spcAft>
                <a:spcPts val="0"/>
              </a:spcAft>
              <a:buClr>
                <a:schemeClr val="dk1"/>
              </a:buClr>
              <a:buSzPts val="1000"/>
              <a:buFont typeface="Titillium Web"/>
              <a:buChar char="●"/>
            </a:pPr>
            <a:r>
              <a:rPr lang="en" sz="1000">
                <a:solidFill>
                  <a:schemeClr val="dk1"/>
                </a:solidFill>
                <a:latin typeface="Titillium Web"/>
                <a:ea typeface="Titillium Web"/>
                <a:cs typeface="Titillium Web"/>
                <a:sym typeface="Titillium Web"/>
              </a:rPr>
              <a:t>Waktu → Date (perlu diubah ke datetime)</a:t>
            </a:r>
            <a:endParaRPr sz="1000">
              <a:solidFill>
                <a:schemeClr val="dk1"/>
              </a:solidFill>
              <a:latin typeface="Titillium Web"/>
              <a:ea typeface="Titillium Web"/>
              <a:cs typeface="Titillium Web"/>
              <a:sym typeface="Titillium Web"/>
            </a:endParaRPr>
          </a:p>
          <a:p>
            <a:pPr indent="0" lvl="0" marL="0" rtl="0" algn="just">
              <a:lnSpc>
                <a:spcPct val="115000"/>
              </a:lnSpc>
              <a:spcBef>
                <a:spcPts val="0"/>
              </a:spcBef>
              <a:spcAft>
                <a:spcPts val="0"/>
              </a:spcAft>
              <a:buNone/>
            </a:pPr>
            <a:r>
              <a:rPr b="1" lang="en" sz="1000">
                <a:solidFill>
                  <a:schemeClr val="dk1"/>
                </a:solidFill>
                <a:latin typeface="Titillium Web"/>
                <a:ea typeface="Titillium Web"/>
                <a:cs typeface="Titillium Web"/>
                <a:sym typeface="Titillium Web"/>
              </a:rPr>
              <a:t>Kualitas Data:</a:t>
            </a:r>
            <a:endParaRPr b="1" sz="1000">
              <a:solidFill>
                <a:schemeClr val="dk1"/>
              </a:solidFill>
              <a:latin typeface="Titillium Web"/>
              <a:ea typeface="Titillium Web"/>
              <a:cs typeface="Titillium Web"/>
              <a:sym typeface="Titillium Web"/>
            </a:endParaRPr>
          </a:p>
          <a:p>
            <a:pPr indent="-292100" lvl="0" marL="457200" rtl="0" algn="just">
              <a:lnSpc>
                <a:spcPct val="115000"/>
              </a:lnSpc>
              <a:spcBef>
                <a:spcPts val="0"/>
              </a:spcBef>
              <a:spcAft>
                <a:spcPts val="0"/>
              </a:spcAft>
              <a:buClr>
                <a:schemeClr val="dk1"/>
              </a:buClr>
              <a:buSzPts val="1000"/>
              <a:buFont typeface="Titillium Web"/>
              <a:buChar char="●"/>
            </a:pPr>
            <a:r>
              <a:rPr lang="en" sz="1000">
                <a:solidFill>
                  <a:schemeClr val="dk1"/>
                </a:solidFill>
                <a:latin typeface="Titillium Web"/>
                <a:ea typeface="Titillium Web"/>
                <a:cs typeface="Titillium Web"/>
                <a:sym typeface="Titillium Web"/>
              </a:rPr>
              <a:t>Missing value: 1 di kolom </a:t>
            </a:r>
            <a:r>
              <a:rPr i="1" lang="en" sz="1000">
                <a:solidFill>
                  <a:schemeClr val="dk1"/>
                </a:solidFill>
                <a:latin typeface="Titillium Web"/>
                <a:ea typeface="Titillium Web"/>
                <a:cs typeface="Titillium Web"/>
                <a:sym typeface="Titillium Web"/>
              </a:rPr>
              <a:t>Customer_Name</a:t>
            </a:r>
            <a:endParaRPr i="1" sz="1000">
              <a:solidFill>
                <a:schemeClr val="dk1"/>
              </a:solidFill>
              <a:latin typeface="Titillium Web"/>
              <a:ea typeface="Titillium Web"/>
              <a:cs typeface="Titillium Web"/>
              <a:sym typeface="Titillium Web"/>
            </a:endParaRPr>
          </a:p>
          <a:p>
            <a:pPr indent="-292100" lvl="0" marL="457200" rtl="0" algn="just">
              <a:lnSpc>
                <a:spcPct val="115000"/>
              </a:lnSpc>
              <a:spcBef>
                <a:spcPts val="0"/>
              </a:spcBef>
              <a:spcAft>
                <a:spcPts val="0"/>
              </a:spcAft>
              <a:buClr>
                <a:schemeClr val="dk1"/>
              </a:buClr>
              <a:buSzPts val="1000"/>
              <a:buFont typeface="Titillium Web"/>
              <a:buChar char="●"/>
            </a:pPr>
            <a:r>
              <a:rPr lang="en" sz="1000">
                <a:solidFill>
                  <a:schemeClr val="dk1"/>
                </a:solidFill>
                <a:latin typeface="Titillium Web"/>
                <a:ea typeface="Titillium Web"/>
                <a:cs typeface="Titillium Web"/>
                <a:sym typeface="Titillium Web"/>
              </a:rPr>
              <a:t>Dataset relatif bersih</a:t>
            </a:r>
            <a:endParaRPr sz="1000">
              <a:solidFill>
                <a:schemeClr val="dk1"/>
              </a:solidFill>
              <a:latin typeface="Titillium Web"/>
              <a:ea typeface="Titillium Web"/>
              <a:cs typeface="Titillium Web"/>
              <a:sym typeface="Titillium Web"/>
            </a:endParaRPr>
          </a:p>
          <a:p>
            <a:pPr indent="0" lvl="0" marL="0" rtl="0" algn="just">
              <a:lnSpc>
                <a:spcPct val="115000"/>
              </a:lnSpc>
              <a:spcBef>
                <a:spcPts val="0"/>
              </a:spcBef>
              <a:spcAft>
                <a:spcPts val="0"/>
              </a:spcAft>
              <a:buNone/>
            </a:pPr>
            <a:r>
              <a:rPr b="1" lang="en" sz="1000">
                <a:solidFill>
                  <a:schemeClr val="dk1"/>
                </a:solidFill>
                <a:latin typeface="Titillium Web"/>
                <a:ea typeface="Titillium Web"/>
                <a:cs typeface="Titillium Web"/>
                <a:sym typeface="Titillium Web"/>
              </a:rPr>
              <a:t>Potensi Feature Engineering:</a:t>
            </a:r>
            <a:endParaRPr b="1" sz="1000">
              <a:solidFill>
                <a:schemeClr val="dk1"/>
              </a:solidFill>
              <a:latin typeface="Titillium Web"/>
              <a:ea typeface="Titillium Web"/>
              <a:cs typeface="Titillium Web"/>
              <a:sym typeface="Titillium Web"/>
            </a:endParaRPr>
          </a:p>
          <a:p>
            <a:pPr indent="-292100" lvl="0" marL="457200" rtl="0" algn="just">
              <a:lnSpc>
                <a:spcPct val="115000"/>
              </a:lnSpc>
              <a:spcBef>
                <a:spcPts val="0"/>
              </a:spcBef>
              <a:spcAft>
                <a:spcPts val="0"/>
              </a:spcAft>
              <a:buClr>
                <a:schemeClr val="dk1"/>
              </a:buClr>
              <a:buSzPts val="1000"/>
              <a:buChar char="●"/>
            </a:pPr>
            <a:r>
              <a:rPr lang="en" sz="1000">
                <a:solidFill>
                  <a:schemeClr val="dk1"/>
                </a:solidFill>
                <a:latin typeface="Titillium Web"/>
                <a:ea typeface="Titillium Web"/>
                <a:cs typeface="Titillium Web"/>
                <a:sym typeface="Titillium Web"/>
              </a:rPr>
              <a:t>Date → Year, Month, Day (tren penjualan)</a:t>
            </a:r>
            <a:endParaRPr sz="1000">
              <a:solidFill>
                <a:schemeClr val="dk1"/>
              </a:solidFill>
              <a:latin typeface="Titillium Web"/>
              <a:ea typeface="Titillium Web"/>
              <a:cs typeface="Titillium Web"/>
              <a:sym typeface="Titillium Web"/>
            </a:endParaRPr>
          </a:p>
          <a:p>
            <a:pPr indent="-292100" lvl="0" marL="457200" rtl="0" algn="just">
              <a:lnSpc>
                <a:spcPct val="115000"/>
              </a:lnSpc>
              <a:spcBef>
                <a:spcPts val="0"/>
              </a:spcBef>
              <a:spcAft>
                <a:spcPts val="0"/>
              </a:spcAft>
              <a:buClr>
                <a:schemeClr val="dk1"/>
              </a:buClr>
              <a:buSzPts val="1000"/>
              <a:buChar char="●"/>
            </a:pPr>
            <a:r>
              <a:rPr lang="en" sz="1000">
                <a:solidFill>
                  <a:schemeClr val="dk1"/>
                </a:solidFill>
                <a:latin typeface="Titillium Web"/>
                <a:ea typeface="Titillium Web"/>
                <a:cs typeface="Titillium Web"/>
                <a:sym typeface="Titillium Web"/>
              </a:rPr>
              <a:t>Hubungan Annual_Income vs Price</a:t>
            </a:r>
            <a:endParaRPr sz="1000">
              <a:solidFill>
                <a:schemeClr val="dk1"/>
              </a:solidFill>
              <a:latin typeface="Titillium Web"/>
              <a:ea typeface="Titillium Web"/>
              <a:cs typeface="Titillium Web"/>
              <a:sym typeface="Titillium Web"/>
            </a:endParaRPr>
          </a:p>
          <a:p>
            <a:pPr indent="-292100" lvl="0" marL="457200" rtl="0" algn="just">
              <a:lnSpc>
                <a:spcPct val="115000"/>
              </a:lnSpc>
              <a:spcBef>
                <a:spcPts val="0"/>
              </a:spcBef>
              <a:spcAft>
                <a:spcPts val="0"/>
              </a:spcAft>
              <a:buClr>
                <a:schemeClr val="dk1"/>
              </a:buClr>
              <a:buSzPts val="1000"/>
              <a:buChar char="●"/>
            </a:pPr>
            <a:r>
              <a:rPr lang="en" sz="1000">
                <a:solidFill>
                  <a:schemeClr val="dk1"/>
                </a:solidFill>
                <a:latin typeface="Titillium Web"/>
                <a:ea typeface="Titillium Web"/>
                <a:cs typeface="Titillium Web"/>
                <a:sym typeface="Titillium Web"/>
              </a:rPr>
              <a:t>Analisis berdasarkan Dealer_Region</a:t>
            </a:r>
            <a:endParaRPr sz="1000">
              <a:solidFill>
                <a:schemeClr val="dk1"/>
              </a:solidFill>
              <a:latin typeface="Titillium Web"/>
              <a:ea typeface="Titillium Web"/>
              <a:cs typeface="Titillium Web"/>
              <a:sym typeface="Titillium Web"/>
            </a:endParaRPr>
          </a:p>
          <a:p>
            <a:pPr indent="0" lvl="0" marL="0" rtl="0" algn="just">
              <a:lnSpc>
                <a:spcPct val="115000"/>
              </a:lnSpc>
              <a:spcBef>
                <a:spcPts val="0"/>
              </a:spcBef>
              <a:spcAft>
                <a:spcPts val="0"/>
              </a:spcAft>
              <a:buNone/>
            </a:pPr>
            <a:r>
              <a:t/>
            </a:r>
            <a:endParaRPr sz="2400">
              <a:solidFill>
                <a:schemeClr val="dk1"/>
              </a:solidFill>
              <a:latin typeface="Titillium Web Light"/>
              <a:ea typeface="Titillium Web Light"/>
              <a:cs typeface="Titillium Web Light"/>
              <a:sym typeface="Titillium Web Light"/>
            </a:endParaRPr>
          </a:p>
        </p:txBody>
      </p:sp>
      <p:grpSp>
        <p:nvGrpSpPr>
          <p:cNvPr id="4196" name="Google Shape;4196;p41"/>
          <p:cNvGrpSpPr/>
          <p:nvPr/>
        </p:nvGrpSpPr>
        <p:grpSpPr>
          <a:xfrm>
            <a:off x="6848085" y="377316"/>
            <a:ext cx="715305" cy="529210"/>
            <a:chOff x="5255200" y="3006475"/>
            <a:chExt cx="511700" cy="378575"/>
          </a:xfrm>
        </p:grpSpPr>
        <p:sp>
          <p:nvSpPr>
            <p:cNvPr id="4197" name="Google Shape;4197;p41"/>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5"/>
            </a:solidFill>
            <a:ln>
              <a:noFill/>
            </a:ln>
          </p:spPr>
          <p:txBody>
            <a:bodyPr anchorCtr="0" anchor="ctr" bIns="152875" lIns="152875" spcFirstLastPara="1" rIns="152875" wrap="square" tIns="152875">
              <a:noAutofit/>
            </a:bodyPr>
            <a:lstStyle/>
            <a:p>
              <a:pPr indent="0" lvl="0" marL="0" rtl="0" algn="l">
                <a:spcBef>
                  <a:spcPts val="0"/>
                </a:spcBef>
                <a:spcAft>
                  <a:spcPts val="0"/>
                </a:spcAft>
                <a:buNone/>
              </a:pPr>
              <a:r>
                <a:t/>
              </a:r>
              <a:endParaRPr/>
            </a:p>
          </p:txBody>
        </p:sp>
        <p:sp>
          <p:nvSpPr>
            <p:cNvPr id="4198" name="Google Shape;4198;p41"/>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5"/>
            </a:solidFill>
            <a:ln>
              <a:noFill/>
            </a:ln>
          </p:spPr>
          <p:txBody>
            <a:bodyPr anchorCtr="0" anchor="ctr" bIns="152875" lIns="152875" spcFirstLastPara="1" rIns="152875" wrap="square" tIns="15287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8" name="Shape 3848"/>
        <p:cNvGrpSpPr/>
        <p:nvPr/>
      </p:nvGrpSpPr>
      <p:grpSpPr>
        <a:xfrm>
          <a:off x="0" y="0"/>
          <a:ext cx="0" cy="0"/>
          <a:chOff x="0" y="0"/>
          <a:chExt cx="0" cy="0"/>
        </a:xfrm>
      </p:grpSpPr>
      <p:grpSp>
        <p:nvGrpSpPr>
          <p:cNvPr id="3849" name="Google Shape;3849;p15"/>
          <p:cNvGrpSpPr/>
          <p:nvPr/>
        </p:nvGrpSpPr>
        <p:grpSpPr>
          <a:xfrm>
            <a:off x="5438581" y="3312721"/>
            <a:ext cx="343357" cy="343357"/>
            <a:chOff x="3814414" y="1703401"/>
            <a:chExt cx="473400" cy="473400"/>
          </a:xfrm>
        </p:grpSpPr>
        <p:sp>
          <p:nvSpPr>
            <p:cNvPr id="3850" name="Google Shape;3850;p15"/>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66325" lIns="66325" spcFirstLastPara="1" rIns="66325" wrap="square" tIns="66325">
              <a:noAutofit/>
            </a:bodyPr>
            <a:lstStyle/>
            <a:p>
              <a:pPr indent="0" lvl="0" marL="0" rtl="0" algn="l">
                <a:spcBef>
                  <a:spcPts val="0"/>
                </a:spcBef>
                <a:spcAft>
                  <a:spcPts val="0"/>
                </a:spcAft>
                <a:buNone/>
              </a:pPr>
              <a:r>
                <a:t/>
              </a:r>
              <a:endParaRPr sz="1015">
                <a:solidFill>
                  <a:schemeClr val="dk1"/>
                </a:solidFill>
                <a:latin typeface="Titillium Web"/>
                <a:ea typeface="Titillium Web"/>
                <a:cs typeface="Titillium Web"/>
                <a:sym typeface="Titillium Web"/>
              </a:endParaRPr>
            </a:p>
          </p:txBody>
        </p:sp>
        <p:sp>
          <p:nvSpPr>
            <p:cNvPr id="3851" name="Google Shape;3851;p15"/>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435">
                  <a:solidFill>
                    <a:schemeClr val="dk1"/>
                  </a:solidFill>
                  <a:latin typeface="Titillium Web"/>
                  <a:ea typeface="Titillium Web"/>
                  <a:cs typeface="Titillium Web"/>
                  <a:sym typeface="Titillium Web"/>
                </a:rPr>
                <a:t>3</a:t>
              </a:r>
              <a:endParaRPr sz="435">
                <a:solidFill>
                  <a:schemeClr val="dk1"/>
                </a:solidFill>
                <a:latin typeface="Titillium Web"/>
                <a:ea typeface="Titillium Web"/>
                <a:cs typeface="Titillium Web"/>
                <a:sym typeface="Titillium Web"/>
              </a:endParaRPr>
            </a:p>
          </p:txBody>
        </p:sp>
      </p:grpSp>
      <p:sp>
        <p:nvSpPr>
          <p:cNvPr id="3852" name="Google Shape;3852;p15"/>
          <p:cNvSpPr txBox="1"/>
          <p:nvPr>
            <p:ph idx="4294967295" type="ctrTitle"/>
          </p:nvPr>
        </p:nvSpPr>
        <p:spPr>
          <a:xfrm>
            <a:off x="3319625" y="139825"/>
            <a:ext cx="3261000" cy="78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About Me</a:t>
            </a:r>
            <a:endParaRPr b="1">
              <a:latin typeface="Dosis"/>
              <a:ea typeface="Dosis"/>
              <a:cs typeface="Dosis"/>
              <a:sym typeface="Dosis"/>
            </a:endParaRPr>
          </a:p>
        </p:txBody>
      </p:sp>
      <p:pic>
        <p:nvPicPr>
          <p:cNvPr descr="photo-1434030216411-0b793f4b4173.jpg" id="3853" name="Google Shape;3853;p15"/>
          <p:cNvPicPr preferRelativeResize="0"/>
          <p:nvPr/>
        </p:nvPicPr>
        <p:blipFill rotWithShape="1">
          <a:blip r:embed="rId3">
            <a:alphaModFix/>
          </a:blip>
          <a:srcRect b="0" l="23367" r="21417" t="0"/>
          <a:stretch/>
        </p:blipFill>
        <p:spPr>
          <a:xfrm>
            <a:off x="0" y="0"/>
            <a:ext cx="2840000" cy="5143500"/>
          </a:xfrm>
          <a:prstGeom prst="rect">
            <a:avLst/>
          </a:prstGeom>
          <a:noFill/>
          <a:ln>
            <a:noFill/>
          </a:ln>
        </p:spPr>
      </p:pic>
      <p:sp>
        <p:nvSpPr>
          <p:cNvPr id="3854" name="Google Shape;3854;p1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graphicFrame>
        <p:nvGraphicFramePr>
          <p:cNvPr id="3855" name="Google Shape;3855;p15"/>
          <p:cNvGraphicFramePr/>
          <p:nvPr/>
        </p:nvGraphicFramePr>
        <p:xfrm>
          <a:off x="3319625" y="1025200"/>
          <a:ext cx="3000000" cy="3000000"/>
        </p:xfrm>
        <a:graphic>
          <a:graphicData uri="http://schemas.openxmlformats.org/drawingml/2006/table">
            <a:tbl>
              <a:tblPr>
                <a:noFill/>
                <a:tableStyleId>{918CF159-FE35-4639-A95B-3A9398FC5942}</a:tableStyleId>
              </a:tblPr>
              <a:tblGrid>
                <a:gridCol w="1790300"/>
                <a:gridCol w="3741250"/>
              </a:tblGrid>
              <a:tr h="392675">
                <a:tc>
                  <a:txBody>
                    <a:bodyPr/>
                    <a:lstStyle/>
                    <a:p>
                      <a:pPr indent="0" lvl="0" marL="0" rtl="0" algn="l">
                        <a:spcBef>
                          <a:spcPts val="600"/>
                        </a:spcBef>
                        <a:spcAft>
                          <a:spcPts val="0"/>
                        </a:spcAft>
                        <a:buNone/>
                      </a:pPr>
                      <a:r>
                        <a:rPr b="1" lang="en">
                          <a:solidFill>
                            <a:schemeClr val="dk1"/>
                          </a:solidFill>
                          <a:latin typeface="Titillium Web"/>
                          <a:ea typeface="Titillium Web"/>
                          <a:cs typeface="Titillium Web"/>
                          <a:sym typeface="Titillium Web"/>
                        </a:rPr>
                        <a:t>Nama</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a:t>
                      </a:r>
                      <a:r>
                        <a:rPr lang="en"/>
                        <a:t> </a:t>
                      </a:r>
                      <a:r>
                        <a:rPr b="1" lang="en">
                          <a:solidFill>
                            <a:schemeClr val="dk1"/>
                          </a:solidFill>
                          <a:latin typeface="Titillium Web"/>
                          <a:ea typeface="Titillium Web"/>
                          <a:cs typeface="Titillium Web"/>
                          <a:sym typeface="Titillium Web"/>
                        </a:rPr>
                        <a:t>Rodhi Pranoto</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76400">
                <a:tc>
                  <a:txBody>
                    <a:bodyPr/>
                    <a:lstStyle/>
                    <a:p>
                      <a:pPr indent="0" lvl="0" marL="0" rtl="0" algn="l">
                        <a:spcBef>
                          <a:spcPts val="600"/>
                        </a:spcBef>
                        <a:spcAft>
                          <a:spcPts val="0"/>
                        </a:spcAft>
                        <a:buNone/>
                      </a:pPr>
                      <a:r>
                        <a:rPr b="1" lang="en">
                          <a:solidFill>
                            <a:schemeClr val="dk1"/>
                          </a:solidFill>
                          <a:latin typeface="Titillium Web"/>
                          <a:ea typeface="Titillium Web"/>
                          <a:cs typeface="Titillium Web"/>
                          <a:sym typeface="Titillium Web"/>
                        </a:rPr>
                        <a:t>Pendidikan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a:t>
                      </a:r>
                      <a:r>
                        <a:rPr lang="en"/>
                        <a:t> </a:t>
                      </a:r>
                      <a:r>
                        <a:rPr b="1" lang="en">
                          <a:solidFill>
                            <a:schemeClr val="dk1"/>
                          </a:solidFill>
                          <a:latin typeface="Titillium Web"/>
                          <a:ea typeface="Titillium Web"/>
                          <a:cs typeface="Titillium Web"/>
                          <a:sym typeface="Titillium Web"/>
                        </a:rPr>
                        <a:t>S1</a:t>
                      </a:r>
                      <a:r>
                        <a:rPr b="1" lang="en">
                          <a:solidFill>
                            <a:schemeClr val="dk1"/>
                          </a:solidFill>
                          <a:latin typeface="Titillium Web"/>
                          <a:ea typeface="Titillium Web"/>
                          <a:cs typeface="Titillium Web"/>
                          <a:sym typeface="Titillium Web"/>
                        </a:rPr>
                        <a:t> </a:t>
                      </a:r>
                      <a:r>
                        <a:rPr b="1" lang="en">
                          <a:solidFill>
                            <a:schemeClr val="dk1"/>
                          </a:solidFill>
                          <a:latin typeface="Titillium Web"/>
                          <a:ea typeface="Titillium Web"/>
                          <a:cs typeface="Titillium Web"/>
                          <a:sym typeface="Titillium Web"/>
                        </a:rPr>
                        <a:t>Sistem Informasi - (</a:t>
                      </a:r>
                      <a:r>
                        <a:rPr b="1" lang="en">
                          <a:solidFill>
                            <a:schemeClr val="dk1"/>
                          </a:solidFill>
                          <a:latin typeface="Titillium Web"/>
                          <a:ea typeface="Titillium Web"/>
                          <a:cs typeface="Titillium Web"/>
                          <a:sym typeface="Titillium Web"/>
                        </a:rPr>
                        <a:t>STMIK KADIRI</a:t>
                      </a:r>
                      <a:r>
                        <a:rPr b="1" lang="en">
                          <a:solidFill>
                            <a:schemeClr val="dk1"/>
                          </a:solidFill>
                          <a:latin typeface="Titillium Web"/>
                          <a:ea typeface="Titillium Web"/>
                          <a:cs typeface="Titillium Web"/>
                          <a:sym typeface="Titillium Web"/>
                        </a:rPr>
                        <a:t>)</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2675">
                <a:tc>
                  <a:txBody>
                    <a:bodyPr/>
                    <a:lstStyle/>
                    <a:p>
                      <a:pPr indent="0" lvl="0" marL="0" rtl="0" algn="l">
                        <a:spcBef>
                          <a:spcPts val="600"/>
                        </a:spcBef>
                        <a:spcAft>
                          <a:spcPts val="0"/>
                        </a:spcAft>
                        <a:buNone/>
                      </a:pPr>
                      <a:r>
                        <a:rPr b="1" lang="en">
                          <a:solidFill>
                            <a:schemeClr val="dk1"/>
                          </a:solidFill>
                          <a:latin typeface="Titillium Web"/>
                          <a:ea typeface="Titillium Web"/>
                          <a:cs typeface="Titillium Web"/>
                          <a:sym typeface="Titillium Web"/>
                        </a:rPr>
                        <a:t>Pengalaman Kerja</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 Web Developer</a:t>
                      </a:r>
                      <a:r>
                        <a:rPr lang="en"/>
                        <a:t> - </a:t>
                      </a:r>
                      <a:r>
                        <a:rPr b="1" lang="en">
                          <a:solidFill>
                            <a:schemeClr val="dk1"/>
                          </a:solidFill>
                          <a:latin typeface="Titillium Web"/>
                          <a:ea typeface="Titillium Web"/>
                          <a:cs typeface="Titillium Web"/>
                          <a:sym typeface="Titillium Web"/>
                        </a:rPr>
                        <a:t>PT. FOUR BEST SYNERGY (2021 - 2025)</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7450">
                <a:tc>
                  <a:txBody>
                    <a:bodyPr/>
                    <a:lstStyle/>
                    <a:p>
                      <a:pPr indent="0" lvl="0" marL="0" rtl="0" algn="l">
                        <a:spcBef>
                          <a:spcPts val="600"/>
                        </a:spcBef>
                        <a:spcAft>
                          <a:spcPts val="0"/>
                        </a:spcAft>
                        <a:buNone/>
                      </a:pPr>
                      <a:r>
                        <a:rPr b="1" lang="en">
                          <a:solidFill>
                            <a:schemeClr val="dk1"/>
                          </a:solidFill>
                          <a:latin typeface="Titillium Web"/>
                          <a:ea typeface="Titillium Web"/>
                          <a:cs typeface="Titillium Web"/>
                          <a:sym typeface="Titillium Web"/>
                        </a:rPr>
                        <a:t>Email</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 rodhipranoto@gmail.com</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grpSp>
        <p:nvGrpSpPr>
          <p:cNvPr id="3856" name="Google Shape;3856;p15"/>
          <p:cNvGrpSpPr/>
          <p:nvPr/>
        </p:nvGrpSpPr>
        <p:grpSpPr>
          <a:xfrm>
            <a:off x="6761228" y="139827"/>
            <a:ext cx="927662" cy="783901"/>
            <a:chOff x="3918650" y="293075"/>
            <a:chExt cx="488500" cy="412775"/>
          </a:xfrm>
        </p:grpSpPr>
        <p:sp>
          <p:nvSpPr>
            <p:cNvPr id="3857" name="Google Shape;3857;p15"/>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5"/>
            </a:solidFill>
            <a:ln>
              <a:noFill/>
            </a:ln>
          </p:spPr>
          <p:txBody>
            <a:bodyPr anchorCtr="0" anchor="ctr" bIns="207675" lIns="207675" spcFirstLastPara="1" rIns="207675" wrap="square" tIns="207675">
              <a:noAutofit/>
            </a:bodyPr>
            <a:lstStyle/>
            <a:p>
              <a:pPr indent="0" lvl="0" marL="0" rtl="0" algn="l">
                <a:spcBef>
                  <a:spcPts val="0"/>
                </a:spcBef>
                <a:spcAft>
                  <a:spcPts val="0"/>
                </a:spcAft>
                <a:buNone/>
              </a:pPr>
              <a:r>
                <a:t/>
              </a:r>
              <a:endParaRPr/>
            </a:p>
          </p:txBody>
        </p:sp>
        <p:sp>
          <p:nvSpPr>
            <p:cNvPr id="3858" name="Google Shape;3858;p15"/>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5"/>
            </a:solidFill>
            <a:ln>
              <a:noFill/>
            </a:ln>
          </p:spPr>
          <p:txBody>
            <a:bodyPr anchorCtr="0" anchor="ctr" bIns="207675" lIns="207675" spcFirstLastPara="1" rIns="207675" wrap="square" tIns="207675">
              <a:noAutofit/>
            </a:bodyPr>
            <a:lstStyle/>
            <a:p>
              <a:pPr indent="0" lvl="0" marL="0" rtl="0" algn="l">
                <a:spcBef>
                  <a:spcPts val="0"/>
                </a:spcBef>
                <a:spcAft>
                  <a:spcPts val="0"/>
                </a:spcAft>
                <a:buNone/>
              </a:pPr>
              <a:r>
                <a:t/>
              </a:r>
              <a:endParaRPr/>
            </a:p>
          </p:txBody>
        </p:sp>
        <p:sp>
          <p:nvSpPr>
            <p:cNvPr id="3859" name="Google Shape;3859;p15"/>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5"/>
            </a:solidFill>
            <a:ln>
              <a:noFill/>
            </a:ln>
          </p:spPr>
          <p:txBody>
            <a:bodyPr anchorCtr="0" anchor="ctr" bIns="207675" lIns="207675" spcFirstLastPara="1" rIns="207675" wrap="square" tIns="207675">
              <a:noAutofit/>
            </a:bodyPr>
            <a:lstStyle/>
            <a:p>
              <a:pPr indent="0" lvl="0" marL="0" rtl="0" algn="l">
                <a:spcBef>
                  <a:spcPts val="0"/>
                </a:spcBef>
                <a:spcAft>
                  <a:spcPts val="0"/>
                </a:spcAft>
                <a:buNone/>
              </a:pPr>
              <a:r>
                <a:t/>
              </a:r>
              <a:endParaRPr/>
            </a:p>
          </p:txBody>
        </p:sp>
      </p:grpSp>
      <p:sp>
        <p:nvSpPr>
          <p:cNvPr id="3860" name="Google Shape;3860;p15"/>
          <p:cNvSpPr/>
          <p:nvPr/>
        </p:nvSpPr>
        <p:spPr>
          <a:xfrm>
            <a:off x="2840000" y="3811997"/>
            <a:ext cx="6248400" cy="785244"/>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1" name="Google Shape;3861;p15"/>
          <p:cNvSpPr/>
          <p:nvPr/>
        </p:nvSpPr>
        <p:spPr>
          <a:xfrm>
            <a:off x="2810575" y="3753930"/>
            <a:ext cx="6278880" cy="866127"/>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62" name="Google Shape;3862;p15"/>
          <p:cNvGrpSpPr/>
          <p:nvPr/>
        </p:nvGrpSpPr>
        <p:grpSpPr>
          <a:xfrm>
            <a:off x="4012406" y="3300551"/>
            <a:ext cx="343357" cy="343357"/>
            <a:chOff x="1786339" y="1703401"/>
            <a:chExt cx="473400" cy="473400"/>
          </a:xfrm>
        </p:grpSpPr>
        <p:sp>
          <p:nvSpPr>
            <p:cNvPr id="3863" name="Google Shape;3863;p15"/>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66325" lIns="66325" spcFirstLastPara="1" rIns="66325" wrap="square" tIns="66325">
              <a:noAutofit/>
            </a:bodyPr>
            <a:lstStyle/>
            <a:p>
              <a:pPr indent="0" lvl="0" marL="0" rtl="0" algn="l">
                <a:spcBef>
                  <a:spcPts val="0"/>
                </a:spcBef>
                <a:spcAft>
                  <a:spcPts val="0"/>
                </a:spcAft>
                <a:buNone/>
              </a:pPr>
              <a:r>
                <a:t/>
              </a:r>
              <a:endParaRPr sz="1015">
                <a:solidFill>
                  <a:schemeClr val="dk1"/>
                </a:solidFill>
                <a:latin typeface="Titillium Web"/>
                <a:ea typeface="Titillium Web"/>
                <a:cs typeface="Titillium Web"/>
                <a:sym typeface="Titillium Web"/>
              </a:endParaRPr>
            </a:p>
          </p:txBody>
        </p:sp>
        <p:sp>
          <p:nvSpPr>
            <p:cNvPr id="3864" name="Google Shape;3864;p15"/>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435">
                  <a:solidFill>
                    <a:schemeClr val="dk1"/>
                  </a:solidFill>
                  <a:latin typeface="Titillium Web"/>
                  <a:ea typeface="Titillium Web"/>
                  <a:cs typeface="Titillium Web"/>
                  <a:sym typeface="Titillium Web"/>
                </a:rPr>
                <a:t>1</a:t>
              </a:r>
              <a:endParaRPr sz="435">
                <a:solidFill>
                  <a:schemeClr val="dk1"/>
                </a:solidFill>
                <a:latin typeface="Titillium Web"/>
                <a:ea typeface="Titillium Web"/>
                <a:cs typeface="Titillium Web"/>
                <a:sym typeface="Titillium Web"/>
              </a:endParaRPr>
            </a:p>
          </p:txBody>
        </p:sp>
      </p:grpSp>
      <p:grpSp>
        <p:nvGrpSpPr>
          <p:cNvPr id="3865" name="Google Shape;3865;p15"/>
          <p:cNvGrpSpPr/>
          <p:nvPr/>
        </p:nvGrpSpPr>
        <p:grpSpPr>
          <a:xfrm>
            <a:off x="6814375" y="3300415"/>
            <a:ext cx="343357" cy="343357"/>
            <a:chOff x="5842489" y="1703401"/>
            <a:chExt cx="473400" cy="473400"/>
          </a:xfrm>
        </p:grpSpPr>
        <p:sp>
          <p:nvSpPr>
            <p:cNvPr id="3866" name="Google Shape;3866;p15"/>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66325" lIns="66325" spcFirstLastPara="1" rIns="66325" wrap="square" tIns="66325">
              <a:noAutofit/>
            </a:bodyPr>
            <a:lstStyle/>
            <a:p>
              <a:pPr indent="0" lvl="0" marL="0" rtl="0" algn="l">
                <a:spcBef>
                  <a:spcPts val="0"/>
                </a:spcBef>
                <a:spcAft>
                  <a:spcPts val="0"/>
                </a:spcAft>
                <a:buNone/>
              </a:pPr>
              <a:r>
                <a:t/>
              </a:r>
              <a:endParaRPr sz="1015">
                <a:solidFill>
                  <a:schemeClr val="dk1"/>
                </a:solidFill>
                <a:latin typeface="Titillium Web"/>
                <a:ea typeface="Titillium Web"/>
                <a:cs typeface="Titillium Web"/>
                <a:sym typeface="Titillium Web"/>
              </a:endParaRPr>
            </a:p>
          </p:txBody>
        </p:sp>
        <p:sp>
          <p:nvSpPr>
            <p:cNvPr id="3867" name="Google Shape;3867;p15"/>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435">
                  <a:solidFill>
                    <a:schemeClr val="dk1"/>
                  </a:solidFill>
                  <a:latin typeface="Titillium Web"/>
                  <a:ea typeface="Titillium Web"/>
                  <a:cs typeface="Titillium Web"/>
                  <a:sym typeface="Titillium Web"/>
                </a:rPr>
                <a:t>5</a:t>
              </a:r>
              <a:endParaRPr sz="435">
                <a:solidFill>
                  <a:schemeClr val="dk1"/>
                </a:solidFill>
                <a:latin typeface="Titillium Web"/>
                <a:ea typeface="Titillium Web"/>
                <a:cs typeface="Titillium Web"/>
                <a:sym typeface="Titillium Web"/>
              </a:endParaRPr>
            </a:p>
          </p:txBody>
        </p:sp>
      </p:grpSp>
      <p:grpSp>
        <p:nvGrpSpPr>
          <p:cNvPr id="3868" name="Google Shape;3868;p15"/>
          <p:cNvGrpSpPr/>
          <p:nvPr/>
        </p:nvGrpSpPr>
        <p:grpSpPr>
          <a:xfrm>
            <a:off x="4805437" y="4769078"/>
            <a:ext cx="304444" cy="304444"/>
            <a:chOff x="2824664" y="3576300"/>
            <a:chExt cx="473400" cy="473400"/>
          </a:xfrm>
        </p:grpSpPr>
        <p:sp>
          <p:nvSpPr>
            <p:cNvPr id="3869" name="Google Shape;3869;p15"/>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58800" lIns="58800" spcFirstLastPara="1" rIns="58800" wrap="square" tIns="58800">
              <a:noAutofit/>
            </a:bodyPr>
            <a:lstStyle/>
            <a:p>
              <a:pPr indent="0" lvl="0" marL="0" rtl="0" algn="l">
                <a:spcBef>
                  <a:spcPts val="0"/>
                </a:spcBef>
                <a:spcAft>
                  <a:spcPts val="0"/>
                </a:spcAft>
                <a:buNone/>
              </a:pPr>
              <a:r>
                <a:t/>
              </a:r>
              <a:endParaRPr sz="900">
                <a:solidFill>
                  <a:schemeClr val="dk1"/>
                </a:solidFill>
                <a:latin typeface="Titillium Web"/>
                <a:ea typeface="Titillium Web"/>
                <a:cs typeface="Titillium Web"/>
                <a:sym typeface="Titillium Web"/>
              </a:endParaRPr>
            </a:p>
          </p:txBody>
        </p:sp>
        <p:sp>
          <p:nvSpPr>
            <p:cNvPr id="3870" name="Google Shape;3870;p15"/>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385">
                  <a:solidFill>
                    <a:schemeClr val="dk1"/>
                  </a:solidFill>
                  <a:latin typeface="Titillium Web"/>
                  <a:ea typeface="Titillium Web"/>
                  <a:cs typeface="Titillium Web"/>
                  <a:sym typeface="Titillium Web"/>
                </a:rPr>
                <a:t>2</a:t>
              </a:r>
              <a:endParaRPr sz="385">
                <a:solidFill>
                  <a:schemeClr val="dk1"/>
                </a:solidFill>
                <a:latin typeface="Titillium Web"/>
                <a:ea typeface="Titillium Web"/>
                <a:cs typeface="Titillium Web"/>
                <a:sym typeface="Titillium Web"/>
              </a:endParaRPr>
            </a:p>
          </p:txBody>
        </p:sp>
      </p:grpSp>
      <p:grpSp>
        <p:nvGrpSpPr>
          <p:cNvPr id="3871" name="Google Shape;3871;p15"/>
          <p:cNvGrpSpPr/>
          <p:nvPr/>
        </p:nvGrpSpPr>
        <p:grpSpPr>
          <a:xfrm>
            <a:off x="6175614" y="4787930"/>
            <a:ext cx="343357" cy="343357"/>
            <a:chOff x="4852739" y="3576300"/>
            <a:chExt cx="473400" cy="473400"/>
          </a:xfrm>
        </p:grpSpPr>
        <p:sp>
          <p:nvSpPr>
            <p:cNvPr id="3872" name="Google Shape;3872;p15"/>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66300" lIns="66300" spcFirstLastPara="1" rIns="66300" wrap="square" tIns="66300">
              <a:noAutofit/>
            </a:bodyPr>
            <a:lstStyle/>
            <a:p>
              <a:pPr indent="0" lvl="0" marL="0" rtl="0" algn="l">
                <a:spcBef>
                  <a:spcPts val="0"/>
                </a:spcBef>
                <a:spcAft>
                  <a:spcPts val="0"/>
                </a:spcAft>
                <a:buNone/>
              </a:pPr>
              <a:r>
                <a:t/>
              </a:r>
              <a:endParaRPr sz="1015">
                <a:solidFill>
                  <a:schemeClr val="dk1"/>
                </a:solidFill>
                <a:latin typeface="Titillium Web"/>
                <a:ea typeface="Titillium Web"/>
                <a:cs typeface="Titillium Web"/>
                <a:sym typeface="Titillium Web"/>
              </a:endParaRPr>
            </a:p>
          </p:txBody>
        </p:sp>
        <p:sp>
          <p:nvSpPr>
            <p:cNvPr id="3873" name="Google Shape;3873;p15"/>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435">
                  <a:solidFill>
                    <a:schemeClr val="dk1"/>
                  </a:solidFill>
                  <a:latin typeface="Titillium Web"/>
                  <a:ea typeface="Titillium Web"/>
                  <a:cs typeface="Titillium Web"/>
                  <a:sym typeface="Titillium Web"/>
                </a:rPr>
                <a:t>4</a:t>
              </a:r>
              <a:endParaRPr sz="435">
                <a:solidFill>
                  <a:schemeClr val="dk1"/>
                </a:solidFill>
                <a:latin typeface="Titillium Web"/>
                <a:ea typeface="Titillium Web"/>
                <a:cs typeface="Titillium Web"/>
                <a:sym typeface="Titillium Web"/>
              </a:endParaRPr>
            </a:p>
          </p:txBody>
        </p:sp>
      </p:grpSp>
      <p:grpSp>
        <p:nvGrpSpPr>
          <p:cNvPr id="3874" name="Google Shape;3874;p15"/>
          <p:cNvGrpSpPr/>
          <p:nvPr/>
        </p:nvGrpSpPr>
        <p:grpSpPr>
          <a:xfrm>
            <a:off x="7584463" y="4768939"/>
            <a:ext cx="343357" cy="343357"/>
            <a:chOff x="6880814" y="3576300"/>
            <a:chExt cx="473400" cy="473400"/>
          </a:xfrm>
        </p:grpSpPr>
        <p:sp>
          <p:nvSpPr>
            <p:cNvPr id="3875" name="Google Shape;3875;p15"/>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66325" lIns="66325" spcFirstLastPara="1" rIns="66325" wrap="square" tIns="66325">
              <a:noAutofit/>
            </a:bodyPr>
            <a:lstStyle/>
            <a:p>
              <a:pPr indent="0" lvl="0" marL="0" rtl="0" algn="l">
                <a:spcBef>
                  <a:spcPts val="0"/>
                </a:spcBef>
                <a:spcAft>
                  <a:spcPts val="0"/>
                </a:spcAft>
                <a:buNone/>
              </a:pPr>
              <a:r>
                <a:t/>
              </a:r>
              <a:endParaRPr sz="1015">
                <a:solidFill>
                  <a:schemeClr val="dk1"/>
                </a:solidFill>
                <a:latin typeface="Titillium Web"/>
                <a:ea typeface="Titillium Web"/>
                <a:cs typeface="Titillium Web"/>
                <a:sym typeface="Titillium Web"/>
              </a:endParaRPr>
            </a:p>
          </p:txBody>
        </p:sp>
        <p:sp>
          <p:nvSpPr>
            <p:cNvPr id="3876" name="Google Shape;3876;p15"/>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435">
                  <a:solidFill>
                    <a:schemeClr val="dk1"/>
                  </a:solidFill>
                  <a:latin typeface="Titillium Web"/>
                  <a:ea typeface="Titillium Web"/>
                  <a:cs typeface="Titillium Web"/>
                  <a:sym typeface="Titillium Web"/>
                </a:rPr>
                <a:t>6</a:t>
              </a:r>
              <a:endParaRPr sz="435">
                <a:solidFill>
                  <a:schemeClr val="dk1"/>
                </a:solidFill>
                <a:latin typeface="Titillium Web"/>
                <a:ea typeface="Titillium Web"/>
                <a:cs typeface="Titillium Web"/>
                <a:sym typeface="Titillium Web"/>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2" name="Shape 4202"/>
        <p:cNvGrpSpPr/>
        <p:nvPr/>
      </p:nvGrpSpPr>
      <p:grpSpPr>
        <a:xfrm>
          <a:off x="0" y="0"/>
          <a:ext cx="0" cy="0"/>
          <a:chOff x="0" y="0"/>
          <a:chExt cx="0" cy="0"/>
        </a:xfrm>
      </p:grpSpPr>
      <p:sp>
        <p:nvSpPr>
          <p:cNvPr id="4203" name="Google Shape;4203;p42"/>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t/>
            </a:r>
            <a:endParaRPr sz="1000"/>
          </a:p>
          <a:p>
            <a:pPr indent="0" lvl="0" marL="0" rtl="0" algn="l">
              <a:lnSpc>
                <a:spcPct val="115000"/>
              </a:lnSpc>
              <a:spcBef>
                <a:spcPts val="1400"/>
              </a:spcBef>
              <a:spcAft>
                <a:spcPts val="0"/>
              </a:spcAft>
              <a:buNone/>
            </a:pPr>
            <a:r>
              <a:t/>
            </a:r>
            <a:endParaRPr sz="1000"/>
          </a:p>
          <a:p>
            <a:pPr indent="-292100" lvl="0" marL="457200" rtl="0" algn="l">
              <a:lnSpc>
                <a:spcPct val="115000"/>
              </a:lnSpc>
              <a:spcBef>
                <a:spcPts val="1200"/>
              </a:spcBef>
              <a:spcAft>
                <a:spcPts val="0"/>
              </a:spcAft>
              <a:buClr>
                <a:schemeClr val="dk1"/>
              </a:buClr>
              <a:buSzPts val="1000"/>
              <a:buFont typeface="Titillium Web Light"/>
              <a:buChar char="●"/>
            </a:pPr>
            <a:r>
              <a:rPr lang="en" sz="1000"/>
              <a:t>Tabel menunjukkan ringkasan statistik untuk variabel numerik utama pada dataset.</a:t>
            </a:r>
            <a:endParaRPr sz="1000"/>
          </a:p>
          <a:p>
            <a:pPr indent="-292100" lvl="0" marL="457200" rtl="0" algn="l">
              <a:lnSpc>
                <a:spcPct val="115000"/>
              </a:lnSpc>
              <a:spcBef>
                <a:spcPts val="0"/>
              </a:spcBef>
              <a:spcAft>
                <a:spcPts val="0"/>
              </a:spcAft>
              <a:buClr>
                <a:schemeClr val="dk1"/>
              </a:buClr>
              <a:buSzPts val="1000"/>
              <a:buFont typeface="Arial"/>
              <a:buChar char="●"/>
            </a:pPr>
            <a:r>
              <a:rPr lang="en" sz="1000"/>
              <a:t>Annual_Income rata-rata sekitar Rp 75 juta, median Rp 73 juta → distribusi pendapatan konsumen relatif seimbang.</a:t>
            </a:r>
            <a:endParaRPr sz="1000"/>
          </a:p>
          <a:p>
            <a:pPr indent="-292100" lvl="0" marL="457200" rtl="0" algn="l">
              <a:lnSpc>
                <a:spcPct val="115000"/>
              </a:lnSpc>
              <a:spcBef>
                <a:spcPts val="0"/>
              </a:spcBef>
              <a:spcAft>
                <a:spcPts val="0"/>
              </a:spcAft>
              <a:buClr>
                <a:schemeClr val="dk1"/>
              </a:buClr>
              <a:buSzPts val="1000"/>
              <a:buFont typeface="Arial"/>
              <a:buChar char="●"/>
            </a:pPr>
            <a:r>
              <a:rPr lang="en" sz="1000"/>
              <a:t>Price rata-rata sekitar Rp 320 juta, median Rp 300 juta → terdapat beberapa mobil mewah dengan harga ekstrem (outlier).</a:t>
            </a:r>
            <a:endParaRPr sz="1000"/>
          </a:p>
          <a:p>
            <a:pPr indent="-292100" lvl="0" marL="457200" rtl="0" algn="l">
              <a:lnSpc>
                <a:spcPct val="115000"/>
              </a:lnSpc>
              <a:spcBef>
                <a:spcPts val="0"/>
              </a:spcBef>
              <a:spcAft>
                <a:spcPts val="0"/>
              </a:spcAft>
              <a:buClr>
                <a:schemeClr val="dk1"/>
              </a:buClr>
              <a:buSzPts val="1000"/>
              <a:buFont typeface="Arial"/>
              <a:buChar char="●"/>
            </a:pPr>
            <a:r>
              <a:rPr lang="en" sz="1000"/>
              <a:t>Range dan IQR menunjukkan sebaran data; variabel seperti Price memiliki variasi besar, sementara Dealer_No lebih stabil.</a:t>
            </a:r>
            <a:endParaRPr sz="1000"/>
          </a:p>
          <a:p>
            <a:pPr indent="-292100" lvl="0" marL="457200" rtl="0" algn="l">
              <a:lnSpc>
                <a:spcPct val="115000"/>
              </a:lnSpc>
              <a:spcBef>
                <a:spcPts val="0"/>
              </a:spcBef>
              <a:spcAft>
                <a:spcPts val="0"/>
              </a:spcAft>
              <a:buClr>
                <a:schemeClr val="dk1"/>
              </a:buClr>
              <a:buSzPts val="1000"/>
              <a:buFont typeface="Arial"/>
              <a:buChar char="●"/>
            </a:pPr>
            <a:r>
              <a:rPr lang="en" sz="1000"/>
              <a:t>Informasi ini penting untuk menyiapkan data sebelum proses machine learning, seperti deteksi outlier, scaling, dan feature engineering.</a:t>
            </a:r>
            <a:endParaRPr sz="1000"/>
          </a:p>
          <a:p>
            <a:pPr indent="-304800" lvl="0" marL="457200" rtl="0" algn="just">
              <a:spcBef>
                <a:spcPts val="0"/>
              </a:spcBef>
              <a:spcAft>
                <a:spcPts val="0"/>
              </a:spcAft>
              <a:buSzPts val="1200"/>
              <a:buChar char="▪"/>
            </a:pPr>
            <a:r>
              <a:t/>
            </a:r>
            <a:endParaRPr sz="1200"/>
          </a:p>
        </p:txBody>
      </p:sp>
      <p:sp>
        <p:nvSpPr>
          <p:cNvPr id="4204" name="Google Shape;4204;p42"/>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Data Preparation</a:t>
            </a:r>
            <a:endParaRPr b="1" sz="2800">
              <a:latin typeface="Dosis"/>
              <a:ea typeface="Dosis"/>
              <a:cs typeface="Dosis"/>
              <a:sym typeface="Dosis"/>
            </a:endParaRPr>
          </a:p>
        </p:txBody>
      </p:sp>
      <p:sp>
        <p:nvSpPr>
          <p:cNvPr id="4205" name="Google Shape;4205;p4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06" name="Google Shape;4206;p42"/>
          <p:cNvPicPr preferRelativeResize="0"/>
          <p:nvPr/>
        </p:nvPicPr>
        <p:blipFill>
          <a:blip r:embed="rId3">
            <a:alphaModFix/>
          </a:blip>
          <a:stretch>
            <a:fillRect/>
          </a:stretch>
        </p:blipFill>
        <p:spPr>
          <a:xfrm>
            <a:off x="703900" y="1321075"/>
            <a:ext cx="6859499" cy="727094"/>
          </a:xfrm>
          <a:prstGeom prst="rect">
            <a:avLst/>
          </a:prstGeom>
          <a:noFill/>
          <a:ln>
            <a:noFill/>
          </a:ln>
        </p:spPr>
      </p:pic>
      <p:grpSp>
        <p:nvGrpSpPr>
          <p:cNvPr id="4207" name="Google Shape;4207;p42"/>
          <p:cNvGrpSpPr/>
          <p:nvPr/>
        </p:nvGrpSpPr>
        <p:grpSpPr>
          <a:xfrm>
            <a:off x="6848085" y="377316"/>
            <a:ext cx="715305" cy="529210"/>
            <a:chOff x="5255200" y="3006475"/>
            <a:chExt cx="511700" cy="378575"/>
          </a:xfrm>
        </p:grpSpPr>
        <p:sp>
          <p:nvSpPr>
            <p:cNvPr id="4208" name="Google Shape;4208;p42"/>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5"/>
            </a:solidFill>
            <a:ln>
              <a:noFill/>
            </a:ln>
          </p:spPr>
          <p:txBody>
            <a:bodyPr anchorCtr="0" anchor="ctr" bIns="152875" lIns="152875" spcFirstLastPara="1" rIns="152875" wrap="square" tIns="152875">
              <a:noAutofit/>
            </a:bodyPr>
            <a:lstStyle/>
            <a:p>
              <a:pPr indent="0" lvl="0" marL="0" rtl="0" algn="l">
                <a:spcBef>
                  <a:spcPts val="0"/>
                </a:spcBef>
                <a:spcAft>
                  <a:spcPts val="0"/>
                </a:spcAft>
                <a:buNone/>
              </a:pPr>
              <a:r>
                <a:t/>
              </a:r>
              <a:endParaRPr/>
            </a:p>
          </p:txBody>
        </p:sp>
        <p:sp>
          <p:nvSpPr>
            <p:cNvPr id="4209" name="Google Shape;4209;p42"/>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5"/>
            </a:solidFill>
            <a:ln>
              <a:noFill/>
            </a:ln>
          </p:spPr>
          <p:txBody>
            <a:bodyPr anchorCtr="0" anchor="ctr" bIns="152875" lIns="152875" spcFirstLastPara="1" rIns="152875" wrap="square" tIns="15287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3" name="Shape 4213"/>
        <p:cNvGrpSpPr/>
        <p:nvPr/>
      </p:nvGrpSpPr>
      <p:grpSpPr>
        <a:xfrm>
          <a:off x="0" y="0"/>
          <a:ext cx="0" cy="0"/>
          <a:chOff x="0" y="0"/>
          <a:chExt cx="0" cy="0"/>
        </a:xfrm>
      </p:grpSpPr>
      <p:sp>
        <p:nvSpPr>
          <p:cNvPr id="4214" name="Google Shape;4214;p43"/>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215" name="Google Shape;4215;p43"/>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Exploratory Data Analysis</a:t>
            </a:r>
            <a:endParaRPr b="1">
              <a:latin typeface="Dosis"/>
              <a:ea typeface="Dosis"/>
              <a:cs typeface="Dosis"/>
              <a:sym typeface="Dosis"/>
            </a:endParaRPr>
          </a:p>
        </p:txBody>
      </p:sp>
      <p:sp>
        <p:nvSpPr>
          <p:cNvPr id="4216" name="Google Shape;4216;p4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17" name="Google Shape;4217;p43"/>
          <p:cNvPicPr preferRelativeResize="0"/>
          <p:nvPr/>
        </p:nvPicPr>
        <p:blipFill rotWithShape="1">
          <a:blip r:embed="rId3">
            <a:alphaModFix/>
          </a:blip>
          <a:srcRect b="0" l="1312" r="0" t="0"/>
          <a:stretch/>
        </p:blipFill>
        <p:spPr>
          <a:xfrm>
            <a:off x="762075" y="1321075"/>
            <a:ext cx="3841450" cy="2584025"/>
          </a:xfrm>
          <a:prstGeom prst="rect">
            <a:avLst/>
          </a:prstGeom>
          <a:noFill/>
          <a:ln>
            <a:noFill/>
          </a:ln>
        </p:spPr>
      </p:pic>
      <p:sp>
        <p:nvSpPr>
          <p:cNvPr id="4218" name="Google Shape;4218;p43"/>
          <p:cNvSpPr txBox="1"/>
          <p:nvPr/>
        </p:nvSpPr>
        <p:spPr>
          <a:xfrm>
            <a:off x="761800" y="3914650"/>
            <a:ext cx="6801600" cy="44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Harga mobil cenderung terkonsentrasi di range tertentu (misalnya menengah).</a:t>
            </a:r>
            <a:endParaRPr sz="1000">
              <a:solidFill>
                <a:schemeClr val="dk1"/>
              </a:solidFill>
              <a:latin typeface="Titillium Web Light"/>
              <a:ea typeface="Titillium Web Light"/>
              <a:cs typeface="Titillium Web Light"/>
              <a:sym typeface="Titillium Web Light"/>
            </a:endParaRPr>
          </a:p>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Ada beberapa outlier yang menunjukkan mobil mewah dengan harga jauh lebih tinggi</a:t>
            </a:r>
            <a:endParaRPr sz="1000">
              <a:solidFill>
                <a:schemeClr val="dk1"/>
              </a:solidFill>
              <a:latin typeface="Titillium Web Light"/>
              <a:ea typeface="Titillium Web Light"/>
              <a:cs typeface="Titillium Web Light"/>
              <a:sym typeface="Titillium Web Light"/>
            </a:endParaRPr>
          </a:p>
          <a:p>
            <a:pPr indent="0" lvl="0" marL="0" rtl="0" algn="just">
              <a:spcBef>
                <a:spcPts val="0"/>
              </a:spcBef>
              <a:spcAft>
                <a:spcPts val="0"/>
              </a:spcAft>
              <a:buNone/>
            </a:pPr>
            <a:r>
              <a:t/>
            </a:r>
            <a:endParaRPr sz="2400">
              <a:solidFill>
                <a:schemeClr val="dk1"/>
              </a:solidFill>
              <a:latin typeface="Titillium Web Light"/>
              <a:ea typeface="Titillium Web Light"/>
              <a:cs typeface="Titillium Web Light"/>
              <a:sym typeface="Titillium Web Light"/>
            </a:endParaRPr>
          </a:p>
        </p:txBody>
      </p:sp>
      <p:grpSp>
        <p:nvGrpSpPr>
          <p:cNvPr id="4219" name="Google Shape;4219;p43"/>
          <p:cNvGrpSpPr/>
          <p:nvPr/>
        </p:nvGrpSpPr>
        <p:grpSpPr>
          <a:xfrm>
            <a:off x="6748418" y="343166"/>
            <a:ext cx="814992" cy="597516"/>
            <a:chOff x="3936375" y="3703750"/>
            <a:chExt cx="453050" cy="332175"/>
          </a:xfrm>
        </p:grpSpPr>
        <p:sp>
          <p:nvSpPr>
            <p:cNvPr id="4220" name="Google Shape;4220;p43"/>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21" name="Google Shape;4221;p43"/>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22" name="Google Shape;4222;p43"/>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23" name="Google Shape;4223;p43"/>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24" name="Google Shape;4224;p43"/>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8" name="Shape 4228"/>
        <p:cNvGrpSpPr/>
        <p:nvPr/>
      </p:nvGrpSpPr>
      <p:grpSpPr>
        <a:xfrm>
          <a:off x="0" y="0"/>
          <a:ext cx="0" cy="0"/>
          <a:chOff x="0" y="0"/>
          <a:chExt cx="0" cy="0"/>
        </a:xfrm>
      </p:grpSpPr>
      <p:sp>
        <p:nvSpPr>
          <p:cNvPr id="4229" name="Google Shape;4229;p44"/>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230" name="Google Shape;4230;p44"/>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Exploratory Data Analysis</a:t>
            </a:r>
            <a:endParaRPr b="1">
              <a:latin typeface="Dosis"/>
              <a:ea typeface="Dosis"/>
              <a:cs typeface="Dosis"/>
              <a:sym typeface="Dosis"/>
            </a:endParaRPr>
          </a:p>
        </p:txBody>
      </p:sp>
      <p:sp>
        <p:nvSpPr>
          <p:cNvPr id="4231" name="Google Shape;4231;p4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32" name="Google Shape;4232;p44"/>
          <p:cNvPicPr preferRelativeResize="0"/>
          <p:nvPr/>
        </p:nvPicPr>
        <p:blipFill>
          <a:blip r:embed="rId3">
            <a:alphaModFix/>
          </a:blip>
          <a:stretch>
            <a:fillRect/>
          </a:stretch>
        </p:blipFill>
        <p:spPr>
          <a:xfrm>
            <a:off x="703900" y="1181394"/>
            <a:ext cx="4321275" cy="2579774"/>
          </a:xfrm>
          <a:prstGeom prst="rect">
            <a:avLst/>
          </a:prstGeom>
          <a:noFill/>
          <a:ln>
            <a:noFill/>
          </a:ln>
        </p:spPr>
      </p:pic>
      <p:sp>
        <p:nvSpPr>
          <p:cNvPr id="4233" name="Google Shape;4233;p44"/>
          <p:cNvSpPr txBox="1"/>
          <p:nvPr/>
        </p:nvSpPr>
        <p:spPr>
          <a:xfrm>
            <a:off x="700275" y="3797750"/>
            <a:ext cx="6859500" cy="5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Merek menengah punya segmen pasar khusus dengan stabilitas penjualan.</a:t>
            </a:r>
            <a:endParaRPr sz="1000">
              <a:solidFill>
                <a:schemeClr val="dk1"/>
              </a:solidFill>
              <a:latin typeface="Titillium Web Light"/>
              <a:ea typeface="Titillium Web Light"/>
              <a:cs typeface="Titillium Web Light"/>
              <a:sym typeface="Titillium Web Light"/>
            </a:endParaRPr>
          </a:p>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Merek premium (BMW, Mercedes, Audi) volumenya kecil tapi margin tinggi.</a:t>
            </a:r>
            <a:endParaRPr sz="1000">
              <a:solidFill>
                <a:schemeClr val="dk1"/>
              </a:solidFill>
              <a:latin typeface="Titillium Web Light"/>
              <a:ea typeface="Titillium Web Light"/>
              <a:cs typeface="Titillium Web Light"/>
              <a:sym typeface="Titillium Web Light"/>
            </a:endParaRPr>
          </a:p>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Dealer bisa fokus di merek populer untuk volume, namun tetap manfaatkan merek premium untuk keuntungan per unit.</a:t>
            </a:r>
            <a:endParaRPr sz="1000">
              <a:solidFill>
                <a:schemeClr val="dk1"/>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1000">
              <a:solidFill>
                <a:schemeClr val="dk1"/>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2400">
              <a:solidFill>
                <a:schemeClr val="dk1"/>
              </a:solidFill>
              <a:latin typeface="Titillium Web Light"/>
              <a:ea typeface="Titillium Web Light"/>
              <a:cs typeface="Titillium Web Light"/>
              <a:sym typeface="Titillium Web Light"/>
            </a:endParaRPr>
          </a:p>
        </p:txBody>
      </p:sp>
      <p:grpSp>
        <p:nvGrpSpPr>
          <p:cNvPr id="4234" name="Google Shape;4234;p44"/>
          <p:cNvGrpSpPr/>
          <p:nvPr/>
        </p:nvGrpSpPr>
        <p:grpSpPr>
          <a:xfrm>
            <a:off x="6748418" y="343166"/>
            <a:ext cx="814992" cy="597516"/>
            <a:chOff x="3936375" y="3703750"/>
            <a:chExt cx="453050" cy="332175"/>
          </a:xfrm>
        </p:grpSpPr>
        <p:sp>
          <p:nvSpPr>
            <p:cNvPr id="4235" name="Google Shape;4235;p44"/>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36" name="Google Shape;4236;p44"/>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37" name="Google Shape;4237;p44"/>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38" name="Google Shape;4238;p44"/>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39" name="Google Shape;4239;p44"/>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3" name="Shape 4243"/>
        <p:cNvGrpSpPr/>
        <p:nvPr/>
      </p:nvGrpSpPr>
      <p:grpSpPr>
        <a:xfrm>
          <a:off x="0" y="0"/>
          <a:ext cx="0" cy="0"/>
          <a:chOff x="0" y="0"/>
          <a:chExt cx="0" cy="0"/>
        </a:xfrm>
      </p:grpSpPr>
      <p:sp>
        <p:nvSpPr>
          <p:cNvPr id="4244" name="Google Shape;4244;p45"/>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245" name="Google Shape;4245;p45"/>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Exploratory Data Analysis</a:t>
            </a:r>
            <a:endParaRPr b="1">
              <a:latin typeface="Dosis"/>
              <a:ea typeface="Dosis"/>
              <a:cs typeface="Dosis"/>
              <a:sym typeface="Dosis"/>
            </a:endParaRPr>
          </a:p>
        </p:txBody>
      </p:sp>
      <p:sp>
        <p:nvSpPr>
          <p:cNvPr id="4246" name="Google Shape;4246;p4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47" name="Google Shape;4247;p45"/>
          <p:cNvPicPr preferRelativeResize="0"/>
          <p:nvPr/>
        </p:nvPicPr>
        <p:blipFill>
          <a:blip r:embed="rId3">
            <a:alphaModFix/>
          </a:blip>
          <a:stretch>
            <a:fillRect/>
          </a:stretch>
        </p:blipFill>
        <p:spPr>
          <a:xfrm>
            <a:off x="703900" y="1321075"/>
            <a:ext cx="4079551" cy="2258725"/>
          </a:xfrm>
          <a:prstGeom prst="rect">
            <a:avLst/>
          </a:prstGeom>
          <a:noFill/>
          <a:ln>
            <a:noFill/>
          </a:ln>
        </p:spPr>
      </p:pic>
      <p:sp>
        <p:nvSpPr>
          <p:cNvPr id="4248" name="Google Shape;4248;p45"/>
          <p:cNvSpPr txBox="1"/>
          <p:nvPr/>
        </p:nvSpPr>
        <p:spPr>
          <a:xfrm>
            <a:off x="687975" y="3576275"/>
            <a:ext cx="68784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Penjualan mobil paling banyak didominasi oleh warna netral seperti putih, hitam, dan silver karena dianggap elegan dan mudah dijual kembali. Sementara warna mencolok seperti merah atau biru lebih sedikit peminatnya sehingga lebih cocok untuk segmen khusus</a:t>
            </a:r>
            <a:endParaRPr sz="1000">
              <a:solidFill>
                <a:schemeClr val="dk1"/>
              </a:solidFill>
              <a:latin typeface="Titillium Web Light"/>
              <a:ea typeface="Titillium Web Light"/>
              <a:cs typeface="Titillium Web Light"/>
              <a:sym typeface="Titillium Web Light"/>
            </a:endParaRPr>
          </a:p>
        </p:txBody>
      </p:sp>
      <p:grpSp>
        <p:nvGrpSpPr>
          <p:cNvPr id="4249" name="Google Shape;4249;p45"/>
          <p:cNvGrpSpPr/>
          <p:nvPr/>
        </p:nvGrpSpPr>
        <p:grpSpPr>
          <a:xfrm>
            <a:off x="6748418" y="343166"/>
            <a:ext cx="814992" cy="597516"/>
            <a:chOff x="3936375" y="3703750"/>
            <a:chExt cx="453050" cy="332175"/>
          </a:xfrm>
        </p:grpSpPr>
        <p:sp>
          <p:nvSpPr>
            <p:cNvPr id="4250" name="Google Shape;4250;p45"/>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51" name="Google Shape;4251;p45"/>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52" name="Google Shape;4252;p45"/>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53" name="Google Shape;4253;p45"/>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54" name="Google Shape;4254;p45"/>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8" name="Shape 4258"/>
        <p:cNvGrpSpPr/>
        <p:nvPr/>
      </p:nvGrpSpPr>
      <p:grpSpPr>
        <a:xfrm>
          <a:off x="0" y="0"/>
          <a:ext cx="0" cy="0"/>
          <a:chOff x="0" y="0"/>
          <a:chExt cx="0" cy="0"/>
        </a:xfrm>
      </p:grpSpPr>
      <p:sp>
        <p:nvSpPr>
          <p:cNvPr id="4259" name="Google Shape;4259;p46"/>
          <p:cNvSpPr txBox="1"/>
          <p:nvPr>
            <p:ph idx="1" type="body"/>
          </p:nvPr>
        </p:nvSpPr>
        <p:spPr>
          <a:xfrm>
            <a:off x="703900" y="1152175"/>
            <a:ext cx="6859500" cy="32559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260" name="Google Shape;4260;p46"/>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Exploratory Data Analysis</a:t>
            </a:r>
            <a:endParaRPr b="1">
              <a:latin typeface="Dosis"/>
              <a:ea typeface="Dosis"/>
              <a:cs typeface="Dosis"/>
              <a:sym typeface="Dosis"/>
            </a:endParaRPr>
          </a:p>
        </p:txBody>
      </p:sp>
      <p:sp>
        <p:nvSpPr>
          <p:cNvPr id="4261" name="Google Shape;4261;p4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62" name="Google Shape;4262;p46"/>
          <p:cNvPicPr preferRelativeResize="0"/>
          <p:nvPr/>
        </p:nvPicPr>
        <p:blipFill rotWithShape="1">
          <a:blip r:embed="rId3">
            <a:alphaModFix/>
          </a:blip>
          <a:srcRect b="0" l="0" r="0" t="2047"/>
          <a:stretch/>
        </p:blipFill>
        <p:spPr>
          <a:xfrm>
            <a:off x="741400" y="1340375"/>
            <a:ext cx="3430450" cy="2462750"/>
          </a:xfrm>
          <a:prstGeom prst="rect">
            <a:avLst/>
          </a:prstGeom>
          <a:noFill/>
          <a:ln>
            <a:noFill/>
          </a:ln>
        </p:spPr>
      </p:pic>
      <p:sp>
        <p:nvSpPr>
          <p:cNvPr id="4263" name="Google Shape;4263;p46"/>
          <p:cNvSpPr txBox="1"/>
          <p:nvPr/>
        </p:nvSpPr>
        <p:spPr>
          <a:xfrm>
            <a:off x="712575" y="3779300"/>
            <a:ext cx="68415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Heatmap menunjukkan hubungan antar variabel numerik. Terlihat bahwa variabel Annual_Income memiliki korelasi positif yang cukup kuat dengan Price, artinya semakin tinggi pendapatan tahunan konsumen, cenderung memilih mobil dengan harga lebih mahal. Korelasi antar variabel lain relatif lemah, sehingga tidak terlalu berpengaruh langsung terhadap harga mobil.</a:t>
            </a:r>
            <a:endParaRPr sz="1000">
              <a:solidFill>
                <a:schemeClr val="dk1"/>
              </a:solidFill>
              <a:latin typeface="Titillium Web Light"/>
              <a:ea typeface="Titillium Web Light"/>
              <a:cs typeface="Titillium Web Light"/>
              <a:sym typeface="Titillium Web Light"/>
            </a:endParaRPr>
          </a:p>
        </p:txBody>
      </p:sp>
      <p:grpSp>
        <p:nvGrpSpPr>
          <p:cNvPr id="4264" name="Google Shape;4264;p46"/>
          <p:cNvGrpSpPr/>
          <p:nvPr/>
        </p:nvGrpSpPr>
        <p:grpSpPr>
          <a:xfrm>
            <a:off x="6748418" y="343166"/>
            <a:ext cx="814992" cy="597516"/>
            <a:chOff x="3936375" y="3703750"/>
            <a:chExt cx="453050" cy="332175"/>
          </a:xfrm>
        </p:grpSpPr>
        <p:sp>
          <p:nvSpPr>
            <p:cNvPr id="4265" name="Google Shape;4265;p46"/>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66" name="Google Shape;4266;p46"/>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67" name="Google Shape;4267;p46"/>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68" name="Google Shape;4268;p46"/>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sp>
          <p:nvSpPr>
            <p:cNvPr id="4269" name="Google Shape;4269;p46"/>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5"/>
            </a:solidFill>
            <a:ln>
              <a:noFill/>
            </a:ln>
          </p:spPr>
          <p:txBody>
            <a:bodyPr anchorCtr="0" anchor="ctr" bIns="196725" lIns="196725" spcFirstLastPara="1" rIns="196725" wrap="square" tIns="1967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3" name="Shape 4273"/>
        <p:cNvGrpSpPr/>
        <p:nvPr/>
      </p:nvGrpSpPr>
      <p:grpSpPr>
        <a:xfrm>
          <a:off x="0" y="0"/>
          <a:ext cx="0" cy="0"/>
          <a:chOff x="0" y="0"/>
          <a:chExt cx="0" cy="0"/>
        </a:xfrm>
      </p:grpSpPr>
      <p:sp>
        <p:nvSpPr>
          <p:cNvPr id="4274" name="Google Shape;4274;p47"/>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275" name="Google Shape;4275;p47"/>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Exploratory Data Analysis</a:t>
            </a:r>
            <a:endParaRPr b="1">
              <a:latin typeface="Dosis"/>
              <a:ea typeface="Dosis"/>
              <a:cs typeface="Dosis"/>
              <a:sym typeface="Dosis"/>
            </a:endParaRPr>
          </a:p>
        </p:txBody>
      </p:sp>
      <p:sp>
        <p:nvSpPr>
          <p:cNvPr id="4276" name="Google Shape;4276;p4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277" name="Google Shape;4277;p47"/>
          <p:cNvSpPr txBox="1"/>
          <p:nvPr/>
        </p:nvSpPr>
        <p:spPr>
          <a:xfrm>
            <a:off x="712900" y="2862600"/>
            <a:ext cx="6841500" cy="621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solidFill>
                  <a:schemeClr val="dk1"/>
                </a:solidFill>
                <a:latin typeface="Titillium Web Light"/>
                <a:ea typeface="Titillium Web Light"/>
                <a:cs typeface="Titillium Web Light"/>
                <a:sym typeface="Titillium Web Light"/>
              </a:rPr>
              <a:t>Analisa Jumlah Cluster</a:t>
            </a:r>
            <a:endParaRPr sz="900">
              <a:solidFill>
                <a:schemeClr val="dk1"/>
              </a:solidFill>
              <a:latin typeface="Titillium Web Light"/>
              <a:ea typeface="Titillium Web Light"/>
              <a:cs typeface="Titillium Web Light"/>
              <a:sym typeface="Titillium Web Light"/>
            </a:endParaRPr>
          </a:p>
          <a:p>
            <a:pPr indent="-285750" lvl="0" marL="457200" rtl="0" algn="just">
              <a:lnSpc>
                <a:spcPct val="115000"/>
              </a:lnSpc>
              <a:spcBef>
                <a:spcPts val="0"/>
              </a:spcBef>
              <a:spcAft>
                <a:spcPts val="0"/>
              </a:spcAft>
              <a:buClr>
                <a:schemeClr val="dk1"/>
              </a:buClr>
              <a:buSzPts val="900"/>
              <a:buFont typeface="Titillium Web Light"/>
              <a:buAutoNum type="arabicPeriod"/>
            </a:pPr>
            <a:r>
              <a:rPr lang="en" sz="900">
                <a:solidFill>
                  <a:schemeClr val="dk1"/>
                </a:solidFill>
                <a:latin typeface="Titillium Web Light"/>
                <a:ea typeface="Titillium Web Light"/>
                <a:cs typeface="Titillium Web Light"/>
                <a:sym typeface="Titillium Web Light"/>
              </a:rPr>
              <a:t>Elbow Method</a:t>
            </a:r>
            <a:endParaRPr sz="900">
              <a:solidFill>
                <a:schemeClr val="dk1"/>
              </a:solidFill>
              <a:latin typeface="Titillium Web Light"/>
              <a:ea typeface="Titillium Web Light"/>
              <a:cs typeface="Titillium Web Light"/>
              <a:sym typeface="Titillium Web Light"/>
            </a:endParaRPr>
          </a:p>
          <a:p>
            <a:pPr indent="-285750" lvl="1" marL="914400" rtl="0" algn="just">
              <a:lnSpc>
                <a:spcPct val="115000"/>
              </a:lnSpc>
              <a:spcBef>
                <a:spcPts val="0"/>
              </a:spcBef>
              <a:spcAft>
                <a:spcPts val="0"/>
              </a:spcAft>
              <a:buClr>
                <a:schemeClr val="dk1"/>
              </a:buClr>
              <a:buSzPts val="900"/>
              <a:buFont typeface="Titillium Web Light"/>
              <a:buChar char="○"/>
            </a:pPr>
            <a:r>
              <a:rPr lang="en" sz="900">
                <a:solidFill>
                  <a:schemeClr val="dk1"/>
                </a:solidFill>
                <a:latin typeface="Titillium Web Light"/>
                <a:ea typeface="Titillium Web Light"/>
                <a:cs typeface="Titillium Web Light"/>
                <a:sym typeface="Titillium Web Light"/>
              </a:rPr>
              <a:t>Grafik Elbow menunjukkan penurunan </a:t>
            </a:r>
            <a:r>
              <a:rPr i="1" lang="en" sz="900">
                <a:solidFill>
                  <a:schemeClr val="dk1"/>
                </a:solidFill>
                <a:latin typeface="Titillium Web Light"/>
                <a:ea typeface="Titillium Web Light"/>
                <a:cs typeface="Titillium Web Light"/>
                <a:sym typeface="Titillium Web Light"/>
              </a:rPr>
              <a:t>inertia</a:t>
            </a:r>
            <a:r>
              <a:rPr lang="en" sz="900">
                <a:solidFill>
                  <a:schemeClr val="dk1"/>
                </a:solidFill>
                <a:latin typeface="Titillium Web Light"/>
                <a:ea typeface="Titillium Web Light"/>
                <a:cs typeface="Titillium Web Light"/>
                <a:sym typeface="Titillium Web Light"/>
              </a:rPr>
              <a:t> yang tajam di awal, lalu melandai setelah titik tertentu.</a:t>
            </a:r>
            <a:endParaRPr sz="900">
              <a:solidFill>
                <a:schemeClr val="dk1"/>
              </a:solidFill>
              <a:latin typeface="Titillium Web Light"/>
              <a:ea typeface="Titillium Web Light"/>
              <a:cs typeface="Titillium Web Light"/>
              <a:sym typeface="Titillium Web Light"/>
            </a:endParaRPr>
          </a:p>
          <a:p>
            <a:pPr indent="-285750" lvl="1" marL="914400" rtl="0" algn="just">
              <a:lnSpc>
                <a:spcPct val="115000"/>
              </a:lnSpc>
              <a:spcBef>
                <a:spcPts val="0"/>
              </a:spcBef>
              <a:spcAft>
                <a:spcPts val="0"/>
              </a:spcAft>
              <a:buClr>
                <a:schemeClr val="dk1"/>
              </a:buClr>
              <a:buSzPts val="900"/>
              <a:buFont typeface="Titillium Web Light"/>
              <a:buChar char="○"/>
            </a:pPr>
            <a:r>
              <a:rPr lang="en" sz="900">
                <a:solidFill>
                  <a:schemeClr val="dk1"/>
                </a:solidFill>
                <a:latin typeface="Titillium Web Light"/>
                <a:ea typeface="Titillium Web Light"/>
                <a:cs typeface="Titillium Web Light"/>
                <a:sym typeface="Titillium Web Light"/>
              </a:rPr>
              <a:t>Titik tekukan (</a:t>
            </a:r>
            <a:r>
              <a:rPr i="1" lang="en" sz="900">
                <a:solidFill>
                  <a:schemeClr val="dk1"/>
                </a:solidFill>
                <a:latin typeface="Titillium Web Light"/>
                <a:ea typeface="Titillium Web Light"/>
                <a:cs typeface="Titillium Web Light"/>
                <a:sym typeface="Titillium Web Light"/>
              </a:rPr>
              <a:t>elbow point</a:t>
            </a:r>
            <a:r>
              <a:rPr lang="en" sz="900">
                <a:solidFill>
                  <a:schemeClr val="dk1"/>
                </a:solidFill>
                <a:latin typeface="Titillium Web Light"/>
                <a:ea typeface="Titillium Web Light"/>
                <a:cs typeface="Titillium Web Light"/>
                <a:sym typeface="Titillium Web Light"/>
              </a:rPr>
              <a:t>) inilah yang menjadi kandidat jumlah cluster optimal.</a:t>
            </a:r>
            <a:endParaRPr sz="900">
              <a:solidFill>
                <a:schemeClr val="dk1"/>
              </a:solidFill>
              <a:latin typeface="Titillium Web Light"/>
              <a:ea typeface="Titillium Web Light"/>
              <a:cs typeface="Titillium Web Light"/>
              <a:sym typeface="Titillium Web Light"/>
            </a:endParaRPr>
          </a:p>
          <a:p>
            <a:pPr indent="-285750" lvl="1" marL="914400" rtl="0" algn="just">
              <a:lnSpc>
                <a:spcPct val="115000"/>
              </a:lnSpc>
              <a:spcBef>
                <a:spcPts val="0"/>
              </a:spcBef>
              <a:spcAft>
                <a:spcPts val="0"/>
              </a:spcAft>
              <a:buClr>
                <a:schemeClr val="dk1"/>
              </a:buClr>
              <a:buSzPts val="900"/>
              <a:buFont typeface="Titillium Web Light"/>
              <a:buChar char="○"/>
            </a:pPr>
            <a:r>
              <a:rPr lang="en" sz="900">
                <a:solidFill>
                  <a:schemeClr val="dk1"/>
                </a:solidFill>
                <a:latin typeface="Titillium Web Light"/>
                <a:ea typeface="Titillium Web Light"/>
                <a:cs typeface="Titillium Web Light"/>
                <a:sym typeface="Titillium Web Light"/>
              </a:rPr>
              <a:t>Artinya, menambah cluster setelah titik itu tidak memberi perbaikan signifikan dalam meminimalkan jarak antar data dengan pusat cluster.</a:t>
            </a:r>
            <a:br>
              <a:rPr lang="en" sz="900">
                <a:solidFill>
                  <a:schemeClr val="dk1"/>
                </a:solidFill>
                <a:latin typeface="Titillium Web Light"/>
                <a:ea typeface="Titillium Web Light"/>
                <a:cs typeface="Titillium Web Light"/>
                <a:sym typeface="Titillium Web Light"/>
              </a:rPr>
            </a:br>
            <a:endParaRPr sz="900">
              <a:solidFill>
                <a:schemeClr val="dk1"/>
              </a:solidFill>
              <a:latin typeface="Titillium Web Light"/>
              <a:ea typeface="Titillium Web Light"/>
              <a:cs typeface="Titillium Web Light"/>
              <a:sym typeface="Titillium Web Light"/>
            </a:endParaRPr>
          </a:p>
          <a:p>
            <a:pPr indent="-285750" lvl="0" marL="457200" rtl="0" algn="just">
              <a:lnSpc>
                <a:spcPct val="115000"/>
              </a:lnSpc>
              <a:spcBef>
                <a:spcPts val="0"/>
              </a:spcBef>
              <a:spcAft>
                <a:spcPts val="0"/>
              </a:spcAft>
              <a:buClr>
                <a:schemeClr val="dk1"/>
              </a:buClr>
              <a:buSzPts val="900"/>
              <a:buFont typeface="Titillium Web Light"/>
              <a:buAutoNum type="arabicPeriod"/>
            </a:pPr>
            <a:r>
              <a:rPr lang="en" sz="900">
                <a:solidFill>
                  <a:schemeClr val="dk1"/>
                </a:solidFill>
                <a:latin typeface="Titillium Web Light"/>
                <a:ea typeface="Titillium Web Light"/>
                <a:cs typeface="Titillium Web Light"/>
                <a:sym typeface="Titillium Web Light"/>
              </a:rPr>
              <a:t>Silhouette Score</a:t>
            </a:r>
            <a:endParaRPr sz="900">
              <a:solidFill>
                <a:schemeClr val="dk1"/>
              </a:solidFill>
              <a:latin typeface="Titillium Web Light"/>
              <a:ea typeface="Titillium Web Light"/>
              <a:cs typeface="Titillium Web Light"/>
              <a:sym typeface="Titillium Web Light"/>
            </a:endParaRPr>
          </a:p>
          <a:p>
            <a:pPr indent="-285750" lvl="1" marL="914400" rtl="0" algn="just">
              <a:lnSpc>
                <a:spcPct val="115000"/>
              </a:lnSpc>
              <a:spcBef>
                <a:spcPts val="0"/>
              </a:spcBef>
              <a:spcAft>
                <a:spcPts val="0"/>
              </a:spcAft>
              <a:buClr>
                <a:schemeClr val="dk1"/>
              </a:buClr>
              <a:buSzPts val="900"/>
              <a:buFont typeface="Titillium Web Light"/>
              <a:buChar char="○"/>
            </a:pPr>
            <a:r>
              <a:rPr lang="en" sz="900">
                <a:solidFill>
                  <a:schemeClr val="dk1"/>
                </a:solidFill>
                <a:latin typeface="Titillium Web Light"/>
                <a:ea typeface="Titillium Web Light"/>
                <a:cs typeface="Titillium Web Light"/>
                <a:sym typeface="Titillium Web Light"/>
              </a:rPr>
              <a:t>Digunakan untuk mengukur seberapa baik data terkelompok di dalam clusternya masing-masing.</a:t>
            </a:r>
            <a:endParaRPr sz="900">
              <a:solidFill>
                <a:schemeClr val="dk1"/>
              </a:solidFill>
              <a:latin typeface="Titillium Web Light"/>
              <a:ea typeface="Titillium Web Light"/>
              <a:cs typeface="Titillium Web Light"/>
              <a:sym typeface="Titillium Web Light"/>
            </a:endParaRPr>
          </a:p>
          <a:p>
            <a:pPr indent="-285750" lvl="1" marL="914400" rtl="0" algn="just">
              <a:lnSpc>
                <a:spcPct val="115000"/>
              </a:lnSpc>
              <a:spcBef>
                <a:spcPts val="0"/>
              </a:spcBef>
              <a:spcAft>
                <a:spcPts val="0"/>
              </a:spcAft>
              <a:buClr>
                <a:schemeClr val="dk1"/>
              </a:buClr>
              <a:buSzPts val="900"/>
              <a:buChar char="○"/>
            </a:pPr>
            <a:r>
              <a:rPr lang="en" sz="900">
                <a:solidFill>
                  <a:schemeClr val="dk1"/>
                </a:solidFill>
                <a:latin typeface="Titillium Web Light"/>
                <a:ea typeface="Titillium Web Light"/>
                <a:cs typeface="Titillium Web Light"/>
                <a:sym typeface="Titillium Web Light"/>
              </a:rPr>
              <a:t>Nilai mendekati 1 berarti data lebih “rapi” dalam cluster, sedangkan nilai mendekati 0 berarti cluster saling tumpang tindih.</a:t>
            </a:r>
            <a:endParaRPr sz="900">
              <a:solidFill>
                <a:schemeClr val="dk1"/>
              </a:solidFill>
              <a:latin typeface="Titillium Web Light"/>
              <a:ea typeface="Titillium Web Light"/>
              <a:cs typeface="Titillium Web Light"/>
              <a:sym typeface="Titillium Web Light"/>
            </a:endParaRPr>
          </a:p>
          <a:p>
            <a:pPr indent="-285750" lvl="1" marL="914400" rtl="0" algn="just">
              <a:lnSpc>
                <a:spcPct val="115000"/>
              </a:lnSpc>
              <a:spcBef>
                <a:spcPts val="0"/>
              </a:spcBef>
              <a:spcAft>
                <a:spcPts val="0"/>
              </a:spcAft>
              <a:buClr>
                <a:schemeClr val="dk1"/>
              </a:buClr>
              <a:buSzPts val="900"/>
              <a:buChar char="○"/>
            </a:pPr>
            <a:r>
              <a:rPr lang="en" sz="900">
                <a:solidFill>
                  <a:schemeClr val="dk1"/>
                </a:solidFill>
                <a:latin typeface="Titillium Web Light"/>
                <a:ea typeface="Titillium Web Light"/>
                <a:cs typeface="Titillium Web Light"/>
                <a:sym typeface="Titillium Web Light"/>
              </a:rPr>
              <a:t>Dari hasil perhitungan, jumlah cluster terbaik adalah best_k, karena pada titik itu Silhouette Score mencapai nilai maksimum.</a:t>
            </a:r>
            <a:endParaRPr sz="900">
              <a:solidFill>
                <a:schemeClr val="dk1"/>
              </a:solidFill>
              <a:latin typeface="Titillium Web Light"/>
              <a:ea typeface="Titillium Web Light"/>
              <a:cs typeface="Titillium Web Light"/>
              <a:sym typeface="Titillium Web Light"/>
            </a:endParaRPr>
          </a:p>
          <a:p>
            <a:pPr indent="0" lvl="0" marL="0" rtl="0" algn="just">
              <a:lnSpc>
                <a:spcPct val="115000"/>
              </a:lnSpc>
              <a:spcBef>
                <a:spcPts val="0"/>
              </a:spcBef>
              <a:spcAft>
                <a:spcPts val="0"/>
              </a:spcAft>
              <a:buNone/>
            </a:pPr>
            <a:r>
              <a:t/>
            </a:r>
            <a:endParaRPr sz="900">
              <a:solidFill>
                <a:schemeClr val="dk1"/>
              </a:solidFill>
              <a:latin typeface="Titillium Web Light"/>
              <a:ea typeface="Titillium Web Light"/>
              <a:cs typeface="Titillium Web Light"/>
              <a:sym typeface="Titillium Web Light"/>
            </a:endParaRPr>
          </a:p>
        </p:txBody>
      </p:sp>
      <p:pic>
        <p:nvPicPr>
          <p:cNvPr id="4278" name="Google Shape;4278;p47"/>
          <p:cNvPicPr preferRelativeResize="0"/>
          <p:nvPr/>
        </p:nvPicPr>
        <p:blipFill rotWithShape="1">
          <a:blip r:embed="rId3">
            <a:alphaModFix/>
          </a:blip>
          <a:srcRect b="0" l="911" r="0" t="0"/>
          <a:stretch/>
        </p:blipFill>
        <p:spPr>
          <a:xfrm>
            <a:off x="712900" y="1039308"/>
            <a:ext cx="4306749" cy="1779150"/>
          </a:xfrm>
          <a:prstGeom prst="rect">
            <a:avLst/>
          </a:prstGeom>
          <a:noFill/>
          <a:ln>
            <a:noFill/>
          </a:ln>
        </p:spPr>
      </p:pic>
      <p:grpSp>
        <p:nvGrpSpPr>
          <p:cNvPr id="4279" name="Google Shape;4279;p47"/>
          <p:cNvGrpSpPr/>
          <p:nvPr/>
        </p:nvGrpSpPr>
        <p:grpSpPr>
          <a:xfrm>
            <a:off x="6819086" y="413618"/>
            <a:ext cx="744316" cy="545697"/>
            <a:chOff x="4610450" y="3703750"/>
            <a:chExt cx="453050" cy="332175"/>
          </a:xfrm>
        </p:grpSpPr>
        <p:sp>
          <p:nvSpPr>
            <p:cNvPr id="4280" name="Google Shape;4280;p47"/>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5"/>
            </a:solidFill>
            <a:ln>
              <a:noFill/>
            </a:ln>
          </p:spPr>
          <p:txBody>
            <a:bodyPr anchorCtr="0" anchor="ctr" bIns="179650" lIns="179650" spcFirstLastPara="1" rIns="179650" wrap="square" tIns="179650">
              <a:noAutofit/>
            </a:bodyPr>
            <a:lstStyle/>
            <a:p>
              <a:pPr indent="0" lvl="0" marL="0" rtl="0" algn="l">
                <a:spcBef>
                  <a:spcPts val="0"/>
                </a:spcBef>
                <a:spcAft>
                  <a:spcPts val="0"/>
                </a:spcAft>
                <a:buNone/>
              </a:pPr>
              <a:r>
                <a:t/>
              </a:r>
              <a:endParaRPr/>
            </a:p>
          </p:txBody>
        </p:sp>
        <p:sp>
          <p:nvSpPr>
            <p:cNvPr id="4281" name="Google Shape;4281;p47"/>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5"/>
            </a:solidFill>
            <a:ln>
              <a:noFill/>
            </a:ln>
          </p:spPr>
          <p:txBody>
            <a:bodyPr anchorCtr="0" anchor="ctr" bIns="179650" lIns="179650" spcFirstLastPara="1" rIns="179650" wrap="square" tIns="179650">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5" name="Shape 4285"/>
        <p:cNvGrpSpPr/>
        <p:nvPr/>
      </p:nvGrpSpPr>
      <p:grpSpPr>
        <a:xfrm>
          <a:off x="0" y="0"/>
          <a:ext cx="0" cy="0"/>
          <a:chOff x="0" y="0"/>
          <a:chExt cx="0" cy="0"/>
        </a:xfrm>
      </p:grpSpPr>
      <p:sp>
        <p:nvSpPr>
          <p:cNvPr id="4286" name="Google Shape;4286;p48"/>
          <p:cNvSpPr txBox="1"/>
          <p:nvPr>
            <p:ph type="title"/>
          </p:nvPr>
        </p:nvSpPr>
        <p:spPr>
          <a:xfrm>
            <a:off x="718275" y="739375"/>
            <a:ext cx="6749700" cy="56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Implementasi Model</a:t>
            </a:r>
            <a:endParaRPr/>
          </a:p>
        </p:txBody>
      </p:sp>
      <p:graphicFrame>
        <p:nvGraphicFramePr>
          <p:cNvPr id="4287" name="Google Shape;4287;p48"/>
          <p:cNvGraphicFramePr/>
          <p:nvPr/>
        </p:nvGraphicFramePr>
        <p:xfrm>
          <a:off x="1318125" y="1588606"/>
          <a:ext cx="3000000" cy="3000000"/>
        </p:xfrm>
        <a:graphic>
          <a:graphicData uri="http://schemas.openxmlformats.org/drawingml/2006/table">
            <a:tbl>
              <a:tblPr>
                <a:noFill/>
                <a:tableStyleId>{D87E0AC4-2259-4ADA-8949-99463B3112D5}</a:tableStyleId>
              </a:tblPr>
              <a:tblGrid>
                <a:gridCol w="1045625"/>
                <a:gridCol w="2654375"/>
                <a:gridCol w="1850000"/>
              </a:tblGrid>
              <a:tr h="669225">
                <a:tc>
                  <a:txBody>
                    <a:bodyPr/>
                    <a:lstStyle/>
                    <a:p>
                      <a:pPr indent="0" lvl="0" marL="0" rtl="0" algn="ctr">
                        <a:spcBef>
                          <a:spcPts val="0"/>
                        </a:spcBef>
                        <a:spcAft>
                          <a:spcPts val="0"/>
                        </a:spcAft>
                        <a:buNone/>
                      </a:pPr>
                      <a:r>
                        <a:rPr b="1" lang="en" sz="1200">
                          <a:solidFill>
                            <a:srgbClr val="FFFFFF"/>
                          </a:solidFill>
                          <a:latin typeface="Titillium Web"/>
                          <a:ea typeface="Titillium Web"/>
                          <a:cs typeface="Titillium Web"/>
                          <a:sym typeface="Titillium Web"/>
                        </a:rPr>
                        <a:t>Cluster</a:t>
                      </a:r>
                      <a:endParaRPr b="1" sz="1200">
                        <a:solidFill>
                          <a:srgbClr val="FFFFFF"/>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rtl="0" algn="ctr">
                        <a:spcBef>
                          <a:spcPts val="0"/>
                        </a:spcBef>
                        <a:spcAft>
                          <a:spcPts val="0"/>
                        </a:spcAft>
                        <a:buNone/>
                      </a:pPr>
                      <a:r>
                        <a:rPr b="1" lang="en" sz="1200">
                          <a:solidFill>
                            <a:srgbClr val="FFFFFF"/>
                          </a:solidFill>
                          <a:latin typeface="Titillium Web"/>
                          <a:ea typeface="Titillium Web"/>
                          <a:cs typeface="Titillium Web"/>
                          <a:sym typeface="Titillium Web"/>
                        </a:rPr>
                        <a:t>Annual Income (Rp)</a:t>
                      </a:r>
                      <a:endParaRPr b="1" sz="1200">
                        <a:solidFill>
                          <a:srgbClr val="FFFFFF"/>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rtl="0" algn="ctr">
                        <a:spcBef>
                          <a:spcPts val="0"/>
                        </a:spcBef>
                        <a:spcAft>
                          <a:spcPts val="0"/>
                        </a:spcAft>
                        <a:buNone/>
                      </a:pPr>
                      <a:r>
                        <a:rPr b="1" lang="en" sz="1200">
                          <a:solidFill>
                            <a:srgbClr val="FFFFFF"/>
                          </a:solidFill>
                          <a:latin typeface="Titillium Web"/>
                          <a:ea typeface="Titillium Web"/>
                          <a:cs typeface="Titillium Web"/>
                          <a:sym typeface="Titillium Web"/>
                        </a:rPr>
                        <a:t>Price (Rp)</a:t>
                      </a:r>
                      <a:endParaRPr b="1" sz="1200">
                        <a:solidFill>
                          <a:srgbClr val="FFFFFF"/>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r>
              <a:tr h="452225">
                <a:tc>
                  <a:txBody>
                    <a:bodyPr/>
                    <a:lstStyle/>
                    <a:p>
                      <a:pPr indent="0" lvl="0" marL="0" rtl="0" algn="r">
                        <a:spcBef>
                          <a:spcPts val="0"/>
                        </a:spcBef>
                        <a:spcAft>
                          <a:spcPts val="0"/>
                        </a:spcAft>
                        <a:buNone/>
                      </a:pPr>
                      <a:r>
                        <a:rPr lang="en" sz="1100">
                          <a:solidFill>
                            <a:srgbClr val="0B87A1"/>
                          </a:solidFill>
                          <a:latin typeface="Titillium Web Light"/>
                          <a:ea typeface="Titillium Web Light"/>
                          <a:cs typeface="Titillium Web Light"/>
                          <a:sym typeface="Titillium Web Light"/>
                        </a:rPr>
                        <a:t>0</a:t>
                      </a:r>
                      <a:endParaRPr sz="11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ctr">
                        <a:spcBef>
                          <a:spcPts val="0"/>
                        </a:spcBef>
                        <a:spcAft>
                          <a:spcPts val="0"/>
                        </a:spcAft>
                        <a:buNone/>
                      </a:pPr>
                      <a:r>
                        <a:rPr lang="en">
                          <a:solidFill>
                            <a:srgbClr val="003B55"/>
                          </a:solidFill>
                          <a:latin typeface="Titillium Web Light"/>
                          <a:ea typeface="Titillium Web Light"/>
                          <a:cs typeface="Titillium Web Light"/>
                          <a:sym typeface="Titillium Web Light"/>
                        </a:rPr>
                        <a:t>1.200.000</a:t>
                      </a:r>
                      <a:endParaRPr>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ctr">
                        <a:spcBef>
                          <a:spcPts val="0"/>
                        </a:spcBef>
                        <a:spcAft>
                          <a:spcPts val="0"/>
                        </a:spcAft>
                        <a:buNone/>
                      </a:pPr>
                      <a:r>
                        <a:rPr lang="en">
                          <a:solidFill>
                            <a:srgbClr val="003B55"/>
                          </a:solidFill>
                          <a:latin typeface="Titillium Web Light"/>
                          <a:ea typeface="Titillium Web Light"/>
                          <a:cs typeface="Titillium Web Light"/>
                          <a:sym typeface="Titillium Web Light"/>
                        </a:rPr>
                        <a:t>30.000</a:t>
                      </a:r>
                      <a:endParaRPr>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r h="413925">
                <a:tc>
                  <a:txBody>
                    <a:bodyPr/>
                    <a:lstStyle/>
                    <a:p>
                      <a:pPr indent="0" lvl="0" marL="0" rtl="0" algn="r">
                        <a:spcBef>
                          <a:spcPts val="0"/>
                        </a:spcBef>
                        <a:spcAft>
                          <a:spcPts val="0"/>
                        </a:spcAft>
                        <a:buNone/>
                      </a:pPr>
                      <a:r>
                        <a:rPr lang="en" sz="1100">
                          <a:solidFill>
                            <a:srgbClr val="0B87A1"/>
                          </a:solidFill>
                          <a:latin typeface="Titillium Web Light"/>
                          <a:ea typeface="Titillium Web Light"/>
                          <a:cs typeface="Titillium Web Light"/>
                          <a:sym typeface="Titillium Web Light"/>
                        </a:rPr>
                        <a:t>1</a:t>
                      </a:r>
                      <a:endParaRPr sz="11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3B55"/>
                          </a:solidFill>
                          <a:latin typeface="Titillium Web Light"/>
                          <a:ea typeface="Titillium Web Light"/>
                          <a:cs typeface="Titillium Web Light"/>
                          <a:sym typeface="Titillium Web Light"/>
                        </a:rPr>
                        <a:t>50.000</a:t>
                      </a:r>
                      <a:endParaRPr>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3B55"/>
                          </a:solidFill>
                          <a:latin typeface="Titillium Web Light"/>
                          <a:ea typeface="Titillium Web Light"/>
                          <a:cs typeface="Titillium Web Light"/>
                          <a:sym typeface="Titillium Web Light"/>
                        </a:rPr>
                        <a:t>15.000</a:t>
                      </a:r>
                      <a:endParaRPr>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r>
            </a:tbl>
          </a:graphicData>
        </a:graphic>
      </p:graphicFrame>
      <p:sp>
        <p:nvSpPr>
          <p:cNvPr id="4288" name="Google Shape;4288;p4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289" name="Google Shape;4289;p48"/>
          <p:cNvSpPr txBox="1"/>
          <p:nvPr/>
        </p:nvSpPr>
        <p:spPr>
          <a:xfrm>
            <a:off x="1318125" y="3619325"/>
            <a:ext cx="5550000" cy="69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dk1"/>
                </a:solidFill>
                <a:latin typeface="Titillium Web Light"/>
                <a:ea typeface="Titillium Web Light"/>
                <a:cs typeface="Titillium Web Light"/>
                <a:sym typeface="Titillium Web Light"/>
              </a:rPr>
              <a:t>Cluster 0 → konsumen dengan pendapatan lebih besar, cenderung beli mobil lebih mahal.</a:t>
            </a:r>
            <a:br>
              <a:rPr lang="en" sz="1100">
                <a:solidFill>
                  <a:schemeClr val="dk1"/>
                </a:solidFill>
                <a:latin typeface="Titillium Web Light"/>
                <a:ea typeface="Titillium Web Light"/>
                <a:cs typeface="Titillium Web Light"/>
                <a:sym typeface="Titillium Web Light"/>
              </a:rPr>
            </a:br>
            <a:endParaRPr sz="1100">
              <a:solidFill>
                <a:schemeClr val="dk1"/>
              </a:solidFill>
              <a:latin typeface="Titillium Web Light"/>
              <a:ea typeface="Titillium Web Light"/>
              <a:cs typeface="Titillium Web Light"/>
              <a:sym typeface="Titillium Web Light"/>
            </a:endParaRPr>
          </a:p>
          <a:p>
            <a:pPr indent="0" lvl="0" marL="0" rtl="0" algn="just">
              <a:spcBef>
                <a:spcPts val="0"/>
              </a:spcBef>
              <a:spcAft>
                <a:spcPts val="0"/>
              </a:spcAft>
              <a:buNone/>
            </a:pPr>
            <a:r>
              <a:rPr lang="en" sz="1100">
                <a:solidFill>
                  <a:schemeClr val="dk1"/>
                </a:solidFill>
                <a:latin typeface="Titillium Web Light"/>
                <a:ea typeface="Titillium Web Light"/>
                <a:cs typeface="Titillium Web Light"/>
                <a:sym typeface="Titillium Web Light"/>
              </a:rPr>
              <a:t>Cluster 1 → konsumen dengan pendapatan lebih kecil, pilih mobil harga lebih rendah.</a:t>
            </a:r>
            <a:endParaRPr sz="2400">
              <a:solidFill>
                <a:schemeClr val="dk1"/>
              </a:solidFill>
              <a:latin typeface="Titillium Web Light"/>
              <a:ea typeface="Titillium Web Light"/>
              <a:cs typeface="Titillium Web Light"/>
              <a:sym typeface="Titillium We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3" name="Shape 4293"/>
        <p:cNvGrpSpPr/>
        <p:nvPr/>
      </p:nvGrpSpPr>
      <p:grpSpPr>
        <a:xfrm>
          <a:off x="0" y="0"/>
          <a:ext cx="0" cy="0"/>
          <a:chOff x="0" y="0"/>
          <a:chExt cx="0" cy="0"/>
        </a:xfrm>
      </p:grpSpPr>
      <p:sp>
        <p:nvSpPr>
          <p:cNvPr id="4294" name="Google Shape;4294;p49"/>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295" name="Google Shape;4295;p49"/>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Implementasi Model</a:t>
            </a:r>
            <a:endParaRPr b="1">
              <a:latin typeface="Dosis"/>
              <a:ea typeface="Dosis"/>
              <a:cs typeface="Dosis"/>
              <a:sym typeface="Dosis"/>
            </a:endParaRPr>
          </a:p>
        </p:txBody>
      </p:sp>
      <p:sp>
        <p:nvSpPr>
          <p:cNvPr id="4296" name="Google Shape;4296;p4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297" name="Google Shape;4297;p49"/>
          <p:cNvPicPr preferRelativeResize="0"/>
          <p:nvPr/>
        </p:nvPicPr>
        <p:blipFill>
          <a:blip r:embed="rId3">
            <a:alphaModFix/>
          </a:blip>
          <a:stretch>
            <a:fillRect/>
          </a:stretch>
        </p:blipFill>
        <p:spPr>
          <a:xfrm>
            <a:off x="724875" y="1223175"/>
            <a:ext cx="3231826" cy="2477376"/>
          </a:xfrm>
          <a:prstGeom prst="rect">
            <a:avLst/>
          </a:prstGeom>
          <a:noFill/>
          <a:ln>
            <a:noFill/>
          </a:ln>
        </p:spPr>
      </p:pic>
      <p:sp>
        <p:nvSpPr>
          <p:cNvPr id="4298" name="Google Shape;4298;p49"/>
          <p:cNvSpPr txBox="1"/>
          <p:nvPr/>
        </p:nvSpPr>
        <p:spPr>
          <a:xfrm>
            <a:off x="4081000" y="1321075"/>
            <a:ext cx="3482400" cy="829200"/>
          </a:xfrm>
          <a:prstGeom prst="rect">
            <a:avLst/>
          </a:prstGeom>
          <a:noFill/>
          <a:ln>
            <a:noFill/>
          </a:ln>
        </p:spPr>
        <p:txBody>
          <a:bodyPr anchorCtr="0" anchor="t" bIns="91425" lIns="91425" spcFirstLastPara="1" rIns="91425" wrap="square" tIns="91425">
            <a:noAutofit/>
          </a:bodyPr>
          <a:lstStyle/>
          <a:p>
            <a:pPr indent="-292100" lvl="0" marL="257175" rtl="0" algn="just">
              <a:lnSpc>
                <a:spcPct val="100000"/>
              </a:lnSpc>
              <a:spcBef>
                <a:spcPts val="0"/>
              </a:spcBef>
              <a:spcAft>
                <a:spcPts val="0"/>
              </a:spcAft>
              <a:buClr>
                <a:schemeClr val="dk1"/>
              </a:buClr>
              <a:buSzPts val="1000"/>
              <a:buFont typeface="Titillium Web Light"/>
              <a:buAutoNum type="arabicPeriod"/>
            </a:pPr>
            <a:r>
              <a:rPr lang="en" sz="1000">
                <a:solidFill>
                  <a:schemeClr val="dk1"/>
                </a:solidFill>
                <a:latin typeface="Titillium Web Light"/>
                <a:ea typeface="Titillium Web Light"/>
                <a:cs typeface="Titillium Web Light"/>
                <a:sym typeface="Titillium Web Light"/>
              </a:rPr>
              <a:t>Ada korelasi positif → semakin tinggi income, semakin mahal mobil yang dibeli.</a:t>
            </a:r>
            <a:endParaRPr sz="1000">
              <a:solidFill>
                <a:schemeClr val="dk1"/>
              </a:solidFill>
              <a:latin typeface="Titillium Web Light"/>
              <a:ea typeface="Titillium Web Light"/>
              <a:cs typeface="Titillium Web Light"/>
              <a:sym typeface="Titillium Web Light"/>
            </a:endParaRPr>
          </a:p>
          <a:p>
            <a:pPr indent="-292100" lvl="0" marL="257175" rtl="0" algn="just">
              <a:lnSpc>
                <a:spcPct val="100000"/>
              </a:lnSpc>
              <a:spcBef>
                <a:spcPts val="0"/>
              </a:spcBef>
              <a:spcAft>
                <a:spcPts val="0"/>
              </a:spcAft>
              <a:buClr>
                <a:schemeClr val="dk1"/>
              </a:buClr>
              <a:buSzPts val="1000"/>
              <a:buFont typeface="Titillium Web Light"/>
              <a:buAutoNum type="arabicPeriod"/>
            </a:pPr>
            <a:r>
              <a:rPr lang="en" sz="1000">
                <a:solidFill>
                  <a:schemeClr val="dk1"/>
                </a:solidFill>
                <a:latin typeface="Titillium Web Light"/>
                <a:ea typeface="Titillium Web Light"/>
                <a:cs typeface="Titillium Web Light"/>
                <a:sym typeface="Titillium Web Light"/>
              </a:rPr>
              <a:t>Segmen pasar jelas: cluster premium (income &amp; price tinggi) vs cluster hemat (income &amp; price rendah).</a:t>
            </a:r>
            <a:endParaRPr sz="1000">
              <a:solidFill>
                <a:schemeClr val="dk1"/>
              </a:solidFill>
              <a:latin typeface="Titillium Web Light"/>
              <a:ea typeface="Titillium Web Light"/>
              <a:cs typeface="Titillium Web Light"/>
              <a:sym typeface="Titillium Web Light"/>
            </a:endParaRPr>
          </a:p>
          <a:p>
            <a:pPr indent="-292100" lvl="0" marL="257175" rtl="0" algn="just">
              <a:lnSpc>
                <a:spcPct val="100000"/>
              </a:lnSpc>
              <a:spcBef>
                <a:spcPts val="0"/>
              </a:spcBef>
              <a:spcAft>
                <a:spcPts val="0"/>
              </a:spcAft>
              <a:buClr>
                <a:schemeClr val="dk1"/>
              </a:buClr>
              <a:buSzPts val="1000"/>
              <a:buFont typeface="Titillium Web Light"/>
              <a:buAutoNum type="arabicPeriod"/>
            </a:pPr>
            <a:r>
              <a:rPr lang="en" sz="1000">
                <a:solidFill>
                  <a:schemeClr val="dk1"/>
                </a:solidFill>
                <a:latin typeface="Titillium Web Light"/>
                <a:ea typeface="Titillium Web Light"/>
                <a:cs typeface="Titillium Web Light"/>
                <a:sym typeface="Titillium Web Light"/>
              </a:rPr>
              <a:t>Strategi promosi bisa dipisah:</a:t>
            </a:r>
            <a:endParaRPr sz="1000">
              <a:solidFill>
                <a:schemeClr val="dk1"/>
              </a:solidFill>
              <a:latin typeface="Titillium Web Light"/>
              <a:ea typeface="Titillium Web Light"/>
              <a:cs typeface="Titillium Web Light"/>
              <a:sym typeface="Titillium Web Light"/>
            </a:endParaRPr>
          </a:p>
          <a:p>
            <a:pPr indent="-292100" lvl="0" marL="457200" rtl="0" algn="just">
              <a:lnSpc>
                <a:spcPct val="100000"/>
              </a:lnSpc>
              <a:spcBef>
                <a:spcPts val="0"/>
              </a:spcBef>
              <a:spcAft>
                <a:spcPts val="0"/>
              </a:spcAft>
              <a:buClr>
                <a:schemeClr val="dk1"/>
              </a:buClr>
              <a:buSzPts val="1000"/>
              <a:buFont typeface="Titillium Web Light"/>
              <a:buChar char="●"/>
            </a:pPr>
            <a:r>
              <a:rPr lang="en" sz="1000">
                <a:solidFill>
                  <a:schemeClr val="dk1"/>
                </a:solidFill>
                <a:latin typeface="Titillium Web Light"/>
                <a:ea typeface="Titillium Web Light"/>
                <a:cs typeface="Titillium Web Light"/>
                <a:sym typeface="Titillium Web Light"/>
              </a:rPr>
              <a:t>Untuk titik kanan-atas → target iklan luxury.</a:t>
            </a:r>
            <a:endParaRPr sz="1000">
              <a:solidFill>
                <a:schemeClr val="dk1"/>
              </a:solidFill>
              <a:latin typeface="Titillium Web Light"/>
              <a:ea typeface="Titillium Web Light"/>
              <a:cs typeface="Titillium Web Light"/>
              <a:sym typeface="Titillium Web Light"/>
            </a:endParaRPr>
          </a:p>
          <a:p>
            <a:pPr indent="-292100" lvl="0" marL="457200" rtl="0" algn="just">
              <a:lnSpc>
                <a:spcPct val="100000"/>
              </a:lnSpc>
              <a:spcBef>
                <a:spcPts val="0"/>
              </a:spcBef>
              <a:spcAft>
                <a:spcPts val="0"/>
              </a:spcAft>
              <a:buClr>
                <a:schemeClr val="dk1"/>
              </a:buClr>
              <a:buSzPts val="1000"/>
              <a:buFont typeface="Titillium Web Light"/>
              <a:buChar char="●"/>
            </a:pPr>
            <a:r>
              <a:rPr lang="en" sz="1000">
                <a:solidFill>
                  <a:schemeClr val="dk1"/>
                </a:solidFill>
                <a:latin typeface="Titillium Web Light"/>
                <a:ea typeface="Titillium Web Light"/>
                <a:cs typeface="Titillium Web Light"/>
                <a:sym typeface="Titillium Web Light"/>
              </a:rPr>
              <a:t>Untuk titik kiri-bawah → promosi cicilan, fuel-efficiency.</a:t>
            </a:r>
            <a:endParaRPr sz="1000">
              <a:solidFill>
                <a:schemeClr val="dk1"/>
              </a:solidFill>
              <a:latin typeface="Titillium Web Light"/>
              <a:ea typeface="Titillium Web Light"/>
              <a:cs typeface="Titillium Web Light"/>
              <a:sym typeface="Titillium Web Light"/>
            </a:endParaRPr>
          </a:p>
          <a:p>
            <a:pPr indent="0" lvl="0" marL="0" rtl="0" algn="l">
              <a:lnSpc>
                <a:spcPct val="100000"/>
              </a:lnSpc>
              <a:spcBef>
                <a:spcPts val="0"/>
              </a:spcBef>
              <a:spcAft>
                <a:spcPts val="0"/>
              </a:spcAft>
              <a:buNone/>
            </a:pPr>
            <a:r>
              <a:t/>
            </a:r>
            <a:endParaRPr sz="1000">
              <a:solidFill>
                <a:schemeClr val="dk1"/>
              </a:solidFill>
              <a:latin typeface="Titillium Web Light"/>
              <a:ea typeface="Titillium Web Light"/>
              <a:cs typeface="Titillium Web Light"/>
              <a:sym typeface="Titillium Web Light"/>
            </a:endParaRPr>
          </a:p>
        </p:txBody>
      </p:sp>
      <p:grpSp>
        <p:nvGrpSpPr>
          <p:cNvPr id="4299" name="Google Shape;4299;p49"/>
          <p:cNvGrpSpPr/>
          <p:nvPr/>
        </p:nvGrpSpPr>
        <p:grpSpPr>
          <a:xfrm>
            <a:off x="6824349" y="291680"/>
            <a:ext cx="739044" cy="700496"/>
            <a:chOff x="5300400" y="3670175"/>
            <a:chExt cx="421300" cy="399325"/>
          </a:xfrm>
        </p:grpSpPr>
        <p:sp>
          <p:nvSpPr>
            <p:cNvPr id="4300" name="Google Shape;4300;p49"/>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5"/>
            </a:solidFill>
            <a:ln>
              <a:noFill/>
            </a:ln>
          </p:spPr>
          <p:txBody>
            <a:bodyPr anchorCtr="0" anchor="ctr" bIns="191850" lIns="191850" spcFirstLastPara="1" rIns="191850" wrap="square" tIns="191850">
              <a:noAutofit/>
            </a:bodyPr>
            <a:lstStyle/>
            <a:p>
              <a:pPr indent="0" lvl="0" marL="0" rtl="0" algn="l">
                <a:spcBef>
                  <a:spcPts val="0"/>
                </a:spcBef>
                <a:spcAft>
                  <a:spcPts val="0"/>
                </a:spcAft>
                <a:buNone/>
              </a:pPr>
              <a:r>
                <a:t/>
              </a:r>
              <a:endParaRPr/>
            </a:p>
          </p:txBody>
        </p:sp>
        <p:sp>
          <p:nvSpPr>
            <p:cNvPr id="4301" name="Google Shape;4301;p49"/>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5"/>
            </a:solidFill>
            <a:ln>
              <a:noFill/>
            </a:ln>
          </p:spPr>
          <p:txBody>
            <a:bodyPr anchorCtr="0" anchor="ctr" bIns="191850" lIns="191850" spcFirstLastPara="1" rIns="191850" wrap="square" tIns="191850">
              <a:noAutofit/>
            </a:bodyPr>
            <a:lstStyle/>
            <a:p>
              <a:pPr indent="0" lvl="0" marL="0" rtl="0" algn="l">
                <a:spcBef>
                  <a:spcPts val="0"/>
                </a:spcBef>
                <a:spcAft>
                  <a:spcPts val="0"/>
                </a:spcAft>
                <a:buNone/>
              </a:pPr>
              <a:r>
                <a:t/>
              </a:r>
              <a:endParaRPr/>
            </a:p>
          </p:txBody>
        </p:sp>
        <p:sp>
          <p:nvSpPr>
            <p:cNvPr id="4302" name="Google Shape;4302;p49"/>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5"/>
            </a:solidFill>
            <a:ln>
              <a:noFill/>
            </a:ln>
          </p:spPr>
          <p:txBody>
            <a:bodyPr anchorCtr="0" anchor="ctr" bIns="191850" lIns="191850" spcFirstLastPara="1" rIns="191850" wrap="square" tIns="191850">
              <a:noAutofit/>
            </a:bodyPr>
            <a:lstStyle/>
            <a:p>
              <a:pPr indent="0" lvl="0" marL="0" rtl="0" algn="l">
                <a:spcBef>
                  <a:spcPts val="0"/>
                </a:spcBef>
                <a:spcAft>
                  <a:spcPts val="0"/>
                </a:spcAft>
                <a:buNone/>
              </a:pPr>
              <a:r>
                <a:t/>
              </a:r>
              <a:endParaRPr/>
            </a:p>
          </p:txBody>
        </p:sp>
        <p:sp>
          <p:nvSpPr>
            <p:cNvPr id="4303" name="Google Shape;4303;p49"/>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5"/>
            </a:solidFill>
            <a:ln>
              <a:noFill/>
            </a:ln>
          </p:spPr>
          <p:txBody>
            <a:bodyPr anchorCtr="0" anchor="ctr" bIns="191850" lIns="191850" spcFirstLastPara="1" rIns="191850" wrap="square" tIns="191850">
              <a:noAutofit/>
            </a:bodyPr>
            <a:lstStyle/>
            <a:p>
              <a:pPr indent="0" lvl="0" marL="0" rtl="0" algn="l">
                <a:spcBef>
                  <a:spcPts val="0"/>
                </a:spcBef>
                <a:spcAft>
                  <a:spcPts val="0"/>
                </a:spcAft>
                <a:buNone/>
              </a:pPr>
              <a:r>
                <a:t/>
              </a:r>
              <a:endParaRPr/>
            </a:p>
          </p:txBody>
        </p:sp>
        <p:sp>
          <p:nvSpPr>
            <p:cNvPr id="4304" name="Google Shape;4304;p49"/>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5"/>
            </a:solidFill>
            <a:ln>
              <a:noFill/>
            </a:ln>
          </p:spPr>
          <p:txBody>
            <a:bodyPr anchorCtr="0" anchor="ctr" bIns="191850" lIns="191850" spcFirstLastPara="1" rIns="191850" wrap="square" tIns="191850">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8" name="Shape 4308"/>
        <p:cNvGrpSpPr/>
        <p:nvPr/>
      </p:nvGrpSpPr>
      <p:grpSpPr>
        <a:xfrm>
          <a:off x="0" y="0"/>
          <a:ext cx="0" cy="0"/>
          <a:chOff x="0" y="0"/>
          <a:chExt cx="0" cy="0"/>
        </a:xfrm>
      </p:grpSpPr>
      <p:sp>
        <p:nvSpPr>
          <p:cNvPr id="4309" name="Google Shape;4309;p50"/>
          <p:cNvSpPr txBox="1"/>
          <p:nvPr>
            <p:ph type="title"/>
          </p:nvPr>
        </p:nvSpPr>
        <p:spPr>
          <a:xfrm>
            <a:off x="718275" y="739375"/>
            <a:ext cx="6749700" cy="56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Conclusion</a:t>
            </a:r>
            <a:endParaRPr/>
          </a:p>
        </p:txBody>
      </p:sp>
      <p:graphicFrame>
        <p:nvGraphicFramePr>
          <p:cNvPr id="4310" name="Google Shape;4310;p50"/>
          <p:cNvGraphicFramePr/>
          <p:nvPr/>
        </p:nvGraphicFramePr>
        <p:xfrm>
          <a:off x="856625" y="1576281"/>
          <a:ext cx="3000000" cy="3000000"/>
        </p:xfrm>
        <a:graphic>
          <a:graphicData uri="http://schemas.openxmlformats.org/drawingml/2006/table">
            <a:tbl>
              <a:tblPr>
                <a:noFill/>
                <a:tableStyleId>{D87E0AC4-2259-4ADA-8949-99463B3112D5}</a:tableStyleId>
              </a:tblPr>
              <a:tblGrid>
                <a:gridCol w="1298275"/>
                <a:gridCol w="2207575"/>
                <a:gridCol w="1060775"/>
                <a:gridCol w="833150"/>
                <a:gridCol w="1349950"/>
              </a:tblGrid>
              <a:tr h="653125">
                <a:tc>
                  <a:txBody>
                    <a:bodyPr/>
                    <a:lstStyle/>
                    <a:p>
                      <a:pPr indent="0" lvl="0" marL="0" rtl="0" algn="ctr">
                        <a:spcBef>
                          <a:spcPts val="0"/>
                        </a:spcBef>
                        <a:spcAft>
                          <a:spcPts val="0"/>
                        </a:spcAft>
                        <a:buNone/>
                      </a:pPr>
                      <a:r>
                        <a:rPr b="1" lang="en" sz="1200">
                          <a:solidFill>
                            <a:srgbClr val="FFFFFF"/>
                          </a:solidFill>
                          <a:latin typeface="Titillium Web"/>
                          <a:ea typeface="Titillium Web"/>
                          <a:cs typeface="Titillium Web"/>
                          <a:sym typeface="Titillium Web"/>
                        </a:rPr>
                        <a:t>Cluster</a:t>
                      </a:r>
                      <a:endParaRPr b="1" sz="1200">
                        <a:solidFill>
                          <a:srgbClr val="FFFFFF"/>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rtl="0" algn="ctr">
                        <a:spcBef>
                          <a:spcPts val="0"/>
                        </a:spcBef>
                        <a:spcAft>
                          <a:spcPts val="0"/>
                        </a:spcAft>
                        <a:buNone/>
                      </a:pPr>
                      <a:r>
                        <a:rPr b="1" lang="en" sz="1200">
                          <a:solidFill>
                            <a:srgbClr val="FFFFFF"/>
                          </a:solidFill>
                          <a:latin typeface="Titillium Web"/>
                          <a:ea typeface="Titillium Web"/>
                          <a:cs typeface="Titillium Web"/>
                          <a:sym typeface="Titillium Web"/>
                        </a:rPr>
                        <a:t>Ciri Utama</a:t>
                      </a:r>
                      <a:endParaRPr b="1" sz="1200">
                        <a:solidFill>
                          <a:srgbClr val="FFFFFF"/>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rtl="0" algn="ctr">
                        <a:spcBef>
                          <a:spcPts val="0"/>
                        </a:spcBef>
                        <a:spcAft>
                          <a:spcPts val="0"/>
                        </a:spcAft>
                        <a:buNone/>
                      </a:pPr>
                      <a:r>
                        <a:rPr b="1" lang="en" sz="1200">
                          <a:solidFill>
                            <a:srgbClr val="FFFFFF"/>
                          </a:solidFill>
                          <a:latin typeface="Titillium Web"/>
                          <a:ea typeface="Titillium Web"/>
                          <a:cs typeface="Titillium Web"/>
                          <a:sym typeface="Titillium Web"/>
                        </a:rPr>
                        <a:t>Rata-rata Income</a:t>
                      </a:r>
                      <a:endParaRPr b="1" sz="1200">
                        <a:solidFill>
                          <a:srgbClr val="FFFFFF"/>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rtl="0" algn="ctr">
                        <a:spcBef>
                          <a:spcPts val="0"/>
                        </a:spcBef>
                        <a:spcAft>
                          <a:spcPts val="0"/>
                        </a:spcAft>
                        <a:buNone/>
                      </a:pPr>
                      <a:r>
                        <a:rPr b="1" lang="en" sz="1200">
                          <a:solidFill>
                            <a:srgbClr val="FFFFFF"/>
                          </a:solidFill>
                          <a:latin typeface="Titillium Web"/>
                          <a:ea typeface="Titillium Web"/>
                          <a:cs typeface="Titillium Web"/>
                          <a:sym typeface="Titillium Web"/>
                        </a:rPr>
                        <a:t>Rata-rata Price</a:t>
                      </a:r>
                      <a:endParaRPr b="1" sz="1200">
                        <a:solidFill>
                          <a:srgbClr val="FFFFFF"/>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rtl="0" algn="ctr">
                        <a:spcBef>
                          <a:spcPts val="0"/>
                        </a:spcBef>
                        <a:spcAft>
                          <a:spcPts val="0"/>
                        </a:spcAft>
                        <a:buNone/>
                      </a:pPr>
                      <a:r>
                        <a:rPr b="1" lang="en" sz="1200">
                          <a:solidFill>
                            <a:srgbClr val="FFFFFF"/>
                          </a:solidFill>
                          <a:latin typeface="Titillium Web"/>
                          <a:ea typeface="Titillium Web"/>
                          <a:cs typeface="Titillium Web"/>
                          <a:sym typeface="Titillium Web"/>
                        </a:rPr>
                        <a:t>Strategi</a:t>
                      </a:r>
                      <a:endParaRPr b="1" sz="1200">
                        <a:solidFill>
                          <a:srgbClr val="FFFFFF"/>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r>
              <a:tr h="630575">
                <a:tc>
                  <a:txBody>
                    <a:bodyPr/>
                    <a:lstStyle/>
                    <a:p>
                      <a:pPr indent="0" lvl="0" marL="0" rtl="0" algn="l">
                        <a:spcBef>
                          <a:spcPts val="0"/>
                        </a:spcBef>
                        <a:spcAft>
                          <a:spcPts val="0"/>
                        </a:spcAft>
                        <a:buNone/>
                      </a:pPr>
                      <a:r>
                        <a:rPr lang="en" sz="1000">
                          <a:solidFill>
                            <a:srgbClr val="0B87A1"/>
                          </a:solidFill>
                          <a:latin typeface="Titillium Web Light"/>
                          <a:ea typeface="Titillium Web Light"/>
                          <a:cs typeface="Titillium Web Light"/>
                          <a:sym typeface="Titillium Web Light"/>
                        </a:rPr>
                        <a:t>0 (Premium Buyer)</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lang="en" sz="1000">
                          <a:solidFill>
                            <a:srgbClr val="003B55"/>
                          </a:solidFill>
                          <a:latin typeface="Titillium Web Light"/>
                          <a:ea typeface="Titillium Web Light"/>
                          <a:cs typeface="Titillium Web Light"/>
                          <a:sym typeface="Titillium Web Light"/>
                        </a:rPr>
                        <a:t>Pelanggan dengan pendapatan tinggi, membeli mobil harga lebih mahal</a:t>
                      </a:r>
                      <a:endParaRPr sz="1000">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lang="en" sz="1000">
                          <a:solidFill>
                            <a:srgbClr val="003B55"/>
                          </a:solidFill>
                          <a:latin typeface="Titillium Web Light"/>
                          <a:ea typeface="Titillium Web Light"/>
                          <a:cs typeface="Titillium Web Light"/>
                          <a:sym typeface="Titillium Web Light"/>
                        </a:rPr>
                        <a:t>±947,976</a:t>
                      </a:r>
                      <a:endParaRPr sz="1000">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lang="en" sz="1000">
                          <a:solidFill>
                            <a:srgbClr val="003B55"/>
                          </a:solidFill>
                          <a:latin typeface="Titillium Web Light"/>
                          <a:ea typeface="Titillium Web Light"/>
                          <a:cs typeface="Titillium Web Light"/>
                          <a:sym typeface="Titillium Web Light"/>
                        </a:rPr>
                        <a:t>±56,836</a:t>
                      </a:r>
                      <a:endParaRPr sz="1000">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lang="en" sz="1000">
                          <a:solidFill>
                            <a:srgbClr val="003B55"/>
                          </a:solidFill>
                          <a:latin typeface="Titillium Web Light"/>
                          <a:ea typeface="Titillium Web Light"/>
                          <a:cs typeface="Titillium Web Light"/>
                          <a:sym typeface="Titillium Web Light"/>
                        </a:rPr>
                        <a:t>Tawarkan mobil premium, layanan aftersales eksklusif, personal marketing</a:t>
                      </a:r>
                      <a:endParaRPr sz="1000">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r h="722975">
                <a:tc>
                  <a:txBody>
                    <a:bodyPr/>
                    <a:lstStyle/>
                    <a:p>
                      <a:pPr indent="0" lvl="0" marL="0" rtl="0" algn="l">
                        <a:spcBef>
                          <a:spcPts val="0"/>
                        </a:spcBef>
                        <a:spcAft>
                          <a:spcPts val="0"/>
                        </a:spcAft>
                        <a:buNone/>
                      </a:pPr>
                      <a:r>
                        <a:rPr lang="en" sz="1000">
                          <a:solidFill>
                            <a:srgbClr val="0B87A1"/>
                          </a:solidFill>
                          <a:latin typeface="Titillium Web Light"/>
                          <a:ea typeface="Titillium Web Light"/>
                          <a:cs typeface="Titillium Web Light"/>
                          <a:sym typeface="Titillium Web Light"/>
                        </a:rPr>
                        <a:t>1 (Budget Buyer)</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003B55"/>
                          </a:solidFill>
                          <a:latin typeface="Titillium Web Light"/>
                          <a:ea typeface="Titillium Web Light"/>
                          <a:cs typeface="Titillium Web Light"/>
                          <a:sym typeface="Titillium Web Light"/>
                        </a:rPr>
                        <a:t>Pelanggan dengan pendapatan lebih rendah, cenderung beli mobil harga terjangkau</a:t>
                      </a:r>
                      <a:endParaRPr sz="1000">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003B55"/>
                          </a:solidFill>
                          <a:latin typeface="Titillium Web Light"/>
                          <a:ea typeface="Titillium Web Light"/>
                          <a:cs typeface="Titillium Web Light"/>
                          <a:sym typeface="Titillium Web Light"/>
                        </a:rPr>
                        <a:t>±830,397</a:t>
                      </a:r>
                      <a:endParaRPr sz="1000">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003B55"/>
                          </a:solidFill>
                          <a:latin typeface="Titillium Web Light"/>
                          <a:ea typeface="Titillium Web Light"/>
                          <a:cs typeface="Titillium Web Light"/>
                          <a:sym typeface="Titillium Web Light"/>
                        </a:rPr>
                        <a:t>±27,981</a:t>
                      </a:r>
                      <a:endParaRPr sz="1000">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003B55"/>
                          </a:solidFill>
                          <a:latin typeface="Titillium Web Light"/>
                          <a:ea typeface="Titillium Web Light"/>
                          <a:cs typeface="Titillium Web Light"/>
                          <a:sym typeface="Titillium Web Light"/>
                        </a:rPr>
                        <a:t>Fokus pada promo harga, kredit ringan, produk entry-level</a:t>
                      </a:r>
                      <a:endParaRPr sz="1000">
                        <a:solidFill>
                          <a:srgbClr val="003B55"/>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r>
            </a:tbl>
          </a:graphicData>
        </a:graphic>
      </p:graphicFrame>
      <p:sp>
        <p:nvSpPr>
          <p:cNvPr id="4311" name="Google Shape;4311;p5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4312" name="Google Shape;4312;p50"/>
          <p:cNvGrpSpPr/>
          <p:nvPr/>
        </p:nvGrpSpPr>
        <p:grpSpPr>
          <a:xfrm>
            <a:off x="6824349" y="291680"/>
            <a:ext cx="739044" cy="700496"/>
            <a:chOff x="5300400" y="3670175"/>
            <a:chExt cx="421300" cy="399325"/>
          </a:xfrm>
        </p:grpSpPr>
        <p:sp>
          <p:nvSpPr>
            <p:cNvPr id="4313" name="Google Shape;4313;p50"/>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5"/>
            </a:solidFill>
            <a:ln>
              <a:noFill/>
            </a:ln>
          </p:spPr>
          <p:txBody>
            <a:bodyPr anchorCtr="0" anchor="ctr" bIns="191850" lIns="191850" spcFirstLastPara="1" rIns="191850" wrap="square" tIns="191850">
              <a:noAutofit/>
            </a:bodyPr>
            <a:lstStyle/>
            <a:p>
              <a:pPr indent="0" lvl="0" marL="0" rtl="0" algn="l">
                <a:spcBef>
                  <a:spcPts val="0"/>
                </a:spcBef>
                <a:spcAft>
                  <a:spcPts val="0"/>
                </a:spcAft>
                <a:buNone/>
              </a:pPr>
              <a:r>
                <a:t/>
              </a:r>
              <a:endParaRPr/>
            </a:p>
          </p:txBody>
        </p:sp>
        <p:sp>
          <p:nvSpPr>
            <p:cNvPr id="4314" name="Google Shape;4314;p50"/>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5"/>
            </a:solidFill>
            <a:ln>
              <a:noFill/>
            </a:ln>
          </p:spPr>
          <p:txBody>
            <a:bodyPr anchorCtr="0" anchor="ctr" bIns="191850" lIns="191850" spcFirstLastPara="1" rIns="191850" wrap="square" tIns="191850">
              <a:noAutofit/>
            </a:bodyPr>
            <a:lstStyle/>
            <a:p>
              <a:pPr indent="0" lvl="0" marL="0" rtl="0" algn="l">
                <a:spcBef>
                  <a:spcPts val="0"/>
                </a:spcBef>
                <a:spcAft>
                  <a:spcPts val="0"/>
                </a:spcAft>
                <a:buNone/>
              </a:pPr>
              <a:r>
                <a:t/>
              </a:r>
              <a:endParaRPr/>
            </a:p>
          </p:txBody>
        </p:sp>
        <p:sp>
          <p:nvSpPr>
            <p:cNvPr id="4315" name="Google Shape;4315;p50"/>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5"/>
            </a:solidFill>
            <a:ln>
              <a:noFill/>
            </a:ln>
          </p:spPr>
          <p:txBody>
            <a:bodyPr anchorCtr="0" anchor="ctr" bIns="191850" lIns="191850" spcFirstLastPara="1" rIns="191850" wrap="square" tIns="191850">
              <a:noAutofit/>
            </a:bodyPr>
            <a:lstStyle/>
            <a:p>
              <a:pPr indent="0" lvl="0" marL="0" rtl="0" algn="l">
                <a:spcBef>
                  <a:spcPts val="0"/>
                </a:spcBef>
                <a:spcAft>
                  <a:spcPts val="0"/>
                </a:spcAft>
                <a:buNone/>
              </a:pPr>
              <a:r>
                <a:t/>
              </a:r>
              <a:endParaRPr/>
            </a:p>
          </p:txBody>
        </p:sp>
        <p:sp>
          <p:nvSpPr>
            <p:cNvPr id="4316" name="Google Shape;4316;p50"/>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5"/>
            </a:solidFill>
            <a:ln>
              <a:noFill/>
            </a:ln>
          </p:spPr>
          <p:txBody>
            <a:bodyPr anchorCtr="0" anchor="ctr" bIns="191850" lIns="191850" spcFirstLastPara="1" rIns="191850" wrap="square" tIns="191850">
              <a:noAutofit/>
            </a:bodyPr>
            <a:lstStyle/>
            <a:p>
              <a:pPr indent="0" lvl="0" marL="0" rtl="0" algn="l">
                <a:spcBef>
                  <a:spcPts val="0"/>
                </a:spcBef>
                <a:spcAft>
                  <a:spcPts val="0"/>
                </a:spcAft>
                <a:buNone/>
              </a:pPr>
              <a:r>
                <a:t/>
              </a:r>
              <a:endParaRPr/>
            </a:p>
          </p:txBody>
        </p:sp>
        <p:sp>
          <p:nvSpPr>
            <p:cNvPr id="4317" name="Google Shape;4317;p50"/>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5"/>
            </a:solidFill>
            <a:ln>
              <a:noFill/>
            </a:ln>
          </p:spPr>
          <p:txBody>
            <a:bodyPr anchorCtr="0" anchor="ctr" bIns="191850" lIns="191850" spcFirstLastPara="1" rIns="191850" wrap="square" tIns="191850">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1" name="Shape 4321"/>
        <p:cNvGrpSpPr/>
        <p:nvPr/>
      </p:nvGrpSpPr>
      <p:grpSpPr>
        <a:xfrm>
          <a:off x="0" y="0"/>
          <a:ext cx="0" cy="0"/>
          <a:chOff x="0" y="0"/>
          <a:chExt cx="0" cy="0"/>
        </a:xfrm>
      </p:grpSpPr>
      <p:sp>
        <p:nvSpPr>
          <p:cNvPr id="4322" name="Google Shape;4322;p51"/>
          <p:cNvSpPr txBox="1"/>
          <p:nvPr>
            <p:ph type="title"/>
          </p:nvPr>
        </p:nvSpPr>
        <p:spPr>
          <a:xfrm>
            <a:off x="3528625" y="1653775"/>
            <a:ext cx="3906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 DEEP LEARNING</a:t>
            </a:r>
            <a:endParaRPr/>
          </a:p>
        </p:txBody>
      </p:sp>
      <p:sp>
        <p:nvSpPr>
          <p:cNvPr id="4323" name="Google Shape;4323;p51"/>
          <p:cNvSpPr txBox="1"/>
          <p:nvPr>
            <p:ph idx="1" type="body"/>
          </p:nvPr>
        </p:nvSpPr>
        <p:spPr>
          <a:xfrm>
            <a:off x="3528625" y="2419350"/>
            <a:ext cx="3906600" cy="2271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200">
                <a:solidFill>
                  <a:schemeClr val="dk2"/>
                </a:solidFill>
              </a:rPr>
              <a:t>Vehicle Detection</a:t>
            </a:r>
            <a:endParaRPr sz="1200">
              <a:solidFill>
                <a:schemeClr val="dk2"/>
              </a:solidFill>
            </a:endParaRPr>
          </a:p>
        </p:txBody>
      </p:sp>
      <p:pic>
        <p:nvPicPr>
          <p:cNvPr id="4324" name="Google Shape;4324;p51"/>
          <p:cNvPicPr preferRelativeResize="0"/>
          <p:nvPr/>
        </p:nvPicPr>
        <p:blipFill rotWithShape="1">
          <a:blip r:embed="rId3">
            <a:alphaModFix/>
          </a:blip>
          <a:srcRect b="0" l="21977" r="15991" t="0"/>
          <a:stretch/>
        </p:blipFill>
        <p:spPr>
          <a:xfrm>
            <a:off x="0" y="0"/>
            <a:ext cx="3190550" cy="5143500"/>
          </a:xfrm>
          <a:prstGeom prst="rect">
            <a:avLst/>
          </a:prstGeom>
          <a:noFill/>
          <a:ln>
            <a:noFill/>
          </a:ln>
        </p:spPr>
      </p:pic>
      <p:sp>
        <p:nvSpPr>
          <p:cNvPr id="4325" name="Google Shape;4325;p5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0" name="Shape 3880"/>
        <p:cNvGrpSpPr/>
        <p:nvPr/>
      </p:nvGrpSpPr>
      <p:grpSpPr>
        <a:xfrm>
          <a:off x="0" y="0"/>
          <a:ext cx="0" cy="0"/>
          <a:chOff x="0" y="0"/>
          <a:chExt cx="0" cy="0"/>
        </a:xfrm>
      </p:grpSpPr>
      <p:sp>
        <p:nvSpPr>
          <p:cNvPr id="3881" name="Google Shape;3881;p16"/>
          <p:cNvSpPr/>
          <p:nvPr/>
        </p:nvSpPr>
        <p:spPr>
          <a:xfrm>
            <a:off x="718300" y="1039554"/>
            <a:ext cx="7278052" cy="3467104"/>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6"/>
          <p:cNvSpPr txBox="1"/>
          <p:nvPr>
            <p:ph type="title"/>
          </p:nvPr>
        </p:nvSpPr>
        <p:spPr>
          <a:xfrm>
            <a:off x="718300" y="364075"/>
            <a:ext cx="6761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Dosis"/>
                <a:ea typeface="Dosis"/>
                <a:cs typeface="Dosis"/>
                <a:sym typeface="Dosis"/>
              </a:rPr>
              <a:t>Table Contents</a:t>
            </a:r>
            <a:endParaRPr b="1">
              <a:latin typeface="Dosis"/>
              <a:ea typeface="Dosis"/>
              <a:cs typeface="Dosis"/>
              <a:sym typeface="Dosis"/>
            </a:endParaRPr>
          </a:p>
        </p:txBody>
      </p:sp>
      <p:sp>
        <p:nvSpPr>
          <p:cNvPr id="3883" name="Google Shape;3883;p16"/>
          <p:cNvSpPr txBox="1"/>
          <p:nvPr>
            <p:ph idx="1" type="body"/>
          </p:nvPr>
        </p:nvSpPr>
        <p:spPr>
          <a:xfrm>
            <a:off x="1266300" y="1748975"/>
            <a:ext cx="6023400" cy="1913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Clr>
                <a:srgbClr val="003B55"/>
              </a:buClr>
              <a:buSzPts val="1800"/>
              <a:buFont typeface="Titillium Web"/>
              <a:buAutoNum type="arabicPeriod"/>
            </a:pPr>
            <a:r>
              <a:rPr b="1" lang="en">
                <a:latin typeface="Titillium Web"/>
                <a:ea typeface="Titillium Web"/>
                <a:cs typeface="Titillium Web"/>
                <a:sym typeface="Titillium Web"/>
              </a:rPr>
              <a:t>SALES FORCE TRAINING</a:t>
            </a:r>
            <a:endParaRPr b="1">
              <a:latin typeface="Titillium Web"/>
              <a:ea typeface="Titillium Web"/>
              <a:cs typeface="Titillium Web"/>
              <a:sym typeface="Titillium Web"/>
            </a:endParaRPr>
          </a:p>
          <a:p>
            <a:pPr indent="-342900" lvl="0" marL="457200" rtl="0" algn="l">
              <a:lnSpc>
                <a:spcPct val="150000"/>
              </a:lnSpc>
              <a:spcBef>
                <a:spcPts val="0"/>
              </a:spcBef>
              <a:spcAft>
                <a:spcPts val="0"/>
              </a:spcAft>
              <a:buClr>
                <a:srgbClr val="003B55"/>
              </a:buClr>
              <a:buSzPts val="1800"/>
              <a:buFont typeface="Titillium Web"/>
              <a:buAutoNum type="arabicPeriod"/>
            </a:pPr>
            <a:r>
              <a:rPr b="1" lang="en">
                <a:latin typeface="Titillium Web"/>
                <a:ea typeface="Titillium Web"/>
                <a:cs typeface="Titillium Web"/>
                <a:sym typeface="Titillium Web"/>
              </a:rPr>
              <a:t>HOUSE PRICE ANALYST</a:t>
            </a:r>
            <a:endParaRPr b="1">
              <a:latin typeface="Titillium Web"/>
              <a:ea typeface="Titillium Web"/>
              <a:cs typeface="Titillium Web"/>
              <a:sym typeface="Titillium Web"/>
            </a:endParaRPr>
          </a:p>
          <a:p>
            <a:pPr indent="-342900" lvl="0" marL="457200" rtl="0" algn="l">
              <a:lnSpc>
                <a:spcPct val="150000"/>
              </a:lnSpc>
              <a:spcBef>
                <a:spcPts val="0"/>
              </a:spcBef>
              <a:spcAft>
                <a:spcPts val="0"/>
              </a:spcAft>
              <a:buClr>
                <a:srgbClr val="003B55"/>
              </a:buClr>
              <a:buSzPts val="1800"/>
              <a:buFont typeface="Titillium Web"/>
              <a:buAutoNum type="arabicPeriod"/>
            </a:pPr>
            <a:r>
              <a:rPr b="1" lang="en">
                <a:latin typeface="Titillium Web"/>
                <a:ea typeface="Titillium Web"/>
                <a:cs typeface="Titillium Web"/>
                <a:sym typeface="Titillium Web"/>
              </a:rPr>
              <a:t>AUTOMOBILE SALES DATA</a:t>
            </a:r>
            <a:endParaRPr b="1">
              <a:latin typeface="Titillium Web"/>
              <a:ea typeface="Titillium Web"/>
              <a:cs typeface="Titillium Web"/>
              <a:sym typeface="Titillium Web"/>
            </a:endParaRPr>
          </a:p>
          <a:p>
            <a:pPr indent="-342900" lvl="0" marL="457200" rtl="0" algn="l">
              <a:lnSpc>
                <a:spcPct val="150000"/>
              </a:lnSpc>
              <a:spcBef>
                <a:spcPts val="0"/>
              </a:spcBef>
              <a:spcAft>
                <a:spcPts val="0"/>
              </a:spcAft>
              <a:buClr>
                <a:srgbClr val="003B55"/>
              </a:buClr>
              <a:buSzPts val="1800"/>
              <a:buFont typeface="Titillium Web"/>
              <a:buAutoNum type="arabicPeriod"/>
            </a:pPr>
            <a:r>
              <a:rPr b="1" lang="en">
                <a:latin typeface="Titillium Web"/>
                <a:ea typeface="Titillium Web"/>
                <a:cs typeface="Titillium Web"/>
                <a:sym typeface="Titillium Web"/>
              </a:rPr>
              <a:t>IMAGE CLASIFICATION</a:t>
            </a:r>
            <a:endParaRPr b="1">
              <a:latin typeface="Titillium Web"/>
              <a:ea typeface="Titillium Web"/>
              <a:cs typeface="Titillium Web"/>
              <a:sym typeface="Titillium Web"/>
            </a:endParaRPr>
          </a:p>
        </p:txBody>
      </p:sp>
      <p:sp>
        <p:nvSpPr>
          <p:cNvPr id="3884" name="Google Shape;3884;p1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9" name="Shape 4329"/>
        <p:cNvGrpSpPr/>
        <p:nvPr/>
      </p:nvGrpSpPr>
      <p:grpSpPr>
        <a:xfrm>
          <a:off x="0" y="0"/>
          <a:ext cx="0" cy="0"/>
          <a:chOff x="0" y="0"/>
          <a:chExt cx="0" cy="0"/>
        </a:xfrm>
      </p:grpSpPr>
      <p:sp>
        <p:nvSpPr>
          <p:cNvPr id="4330" name="Google Shape;4330;p52"/>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331" name="Google Shape;4331;p52"/>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Overview dan Background</a:t>
            </a:r>
            <a:endParaRPr b="1">
              <a:latin typeface="Dosis"/>
              <a:ea typeface="Dosis"/>
              <a:cs typeface="Dosis"/>
              <a:sym typeface="Dosis"/>
            </a:endParaRPr>
          </a:p>
        </p:txBody>
      </p:sp>
      <p:sp>
        <p:nvSpPr>
          <p:cNvPr id="4332" name="Google Shape;4332;p5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33" name="Google Shape;4333;p52"/>
          <p:cNvSpPr txBox="1"/>
          <p:nvPr/>
        </p:nvSpPr>
        <p:spPr>
          <a:xfrm>
            <a:off x="625750" y="1346175"/>
            <a:ext cx="7044600" cy="27060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600"/>
              </a:spcBef>
              <a:spcAft>
                <a:spcPts val="0"/>
              </a:spcAft>
              <a:buClr>
                <a:schemeClr val="dk1"/>
              </a:buClr>
              <a:buSzPts val="1200"/>
              <a:buFont typeface="Titillium Web Light"/>
              <a:buAutoNum type="arabicPeriod"/>
            </a:pPr>
            <a:r>
              <a:rPr lang="en" sz="1200">
                <a:solidFill>
                  <a:schemeClr val="dk1"/>
                </a:solidFill>
                <a:highlight>
                  <a:schemeClr val="lt1"/>
                </a:highlight>
                <a:latin typeface="Titillium Web Light"/>
                <a:ea typeface="Titillium Web Light"/>
                <a:cs typeface="Titillium Web Light"/>
                <a:sym typeface="Titillium Web Light"/>
              </a:rPr>
              <a:t>Tantangan dalam mendeteksi objek secara otomatis dari gambar. Variasi kualitas gambar (pencahayaan, sudut, noise) mempengaruhi akurasi. Dibutuhkan sistem yang cepat dan robust untuk aplikasi nyata (monitoring, otomotif, keamanan, manufaktur).</a:t>
            </a:r>
            <a:endParaRPr sz="1200">
              <a:solidFill>
                <a:schemeClr val="dk1"/>
              </a:solidFill>
              <a:highlight>
                <a:schemeClr val="lt1"/>
              </a:highlight>
              <a:latin typeface="Titillium Web Light"/>
              <a:ea typeface="Titillium Web Light"/>
              <a:cs typeface="Titillium Web Light"/>
              <a:sym typeface="Titillium Web Light"/>
            </a:endParaRPr>
          </a:p>
          <a:p>
            <a:pPr indent="-304800" lvl="0" marL="457200" rtl="0" algn="just">
              <a:lnSpc>
                <a:spcPct val="115000"/>
              </a:lnSpc>
              <a:spcBef>
                <a:spcPts val="0"/>
              </a:spcBef>
              <a:spcAft>
                <a:spcPts val="0"/>
              </a:spcAft>
              <a:buClr>
                <a:schemeClr val="dk1"/>
              </a:buClr>
              <a:buSzPts val="1200"/>
              <a:buFont typeface="Titillium Web Light"/>
              <a:buAutoNum type="arabicPeriod"/>
            </a:pPr>
            <a:r>
              <a:rPr lang="en" sz="1200">
                <a:solidFill>
                  <a:schemeClr val="dk1"/>
                </a:solidFill>
                <a:highlight>
                  <a:schemeClr val="lt1"/>
                </a:highlight>
                <a:latin typeface="Titillium Web Light"/>
                <a:ea typeface="Titillium Web Light"/>
                <a:cs typeface="Titillium Web Light"/>
                <a:sym typeface="Titillium Web Light"/>
              </a:rPr>
              <a:t>Project ini berfungsi bagaimana model bisa mendeteksi objek dengan hasil visual jelas. Menangani keterbatasan dataset dan variasi kondisi gambar.</a:t>
            </a:r>
            <a:endParaRPr sz="1200">
              <a:solidFill>
                <a:schemeClr val="dk1"/>
              </a:solidFill>
              <a:highlight>
                <a:schemeClr val="lt1"/>
              </a:highlight>
              <a:latin typeface="Titillium Web Light"/>
              <a:ea typeface="Titillium Web Light"/>
              <a:cs typeface="Titillium Web Light"/>
              <a:sym typeface="Titillium Web Light"/>
            </a:endParaRPr>
          </a:p>
          <a:p>
            <a:pPr indent="-304800" lvl="0" marL="457200" rtl="0" algn="just">
              <a:lnSpc>
                <a:spcPct val="115000"/>
              </a:lnSpc>
              <a:spcBef>
                <a:spcPts val="0"/>
              </a:spcBef>
              <a:spcAft>
                <a:spcPts val="0"/>
              </a:spcAft>
              <a:buClr>
                <a:schemeClr val="dk1"/>
              </a:buClr>
              <a:buSzPts val="1200"/>
              <a:buFont typeface="Titillium Web Light"/>
              <a:buAutoNum type="arabicPeriod"/>
            </a:pPr>
            <a:r>
              <a:rPr lang="en" sz="1200">
                <a:solidFill>
                  <a:schemeClr val="dk1"/>
                </a:solidFill>
                <a:highlight>
                  <a:schemeClr val="lt1"/>
                </a:highlight>
                <a:latin typeface="Titillium Web Light"/>
                <a:ea typeface="Titillium Web Light"/>
                <a:cs typeface="Titillium Web Light"/>
                <a:sym typeface="Titillium Web Light"/>
              </a:rPr>
              <a:t>Tujuan Project ini membangun sistem deteksi objek dengan bounding box &amp; label. Menyajikan hasil deteksi dalam bentuk visualisasi grid/slideshow. Mengevaluasi performa model dengan metrik (precision, recall, mAP).</a:t>
            </a:r>
            <a:endParaRPr sz="1200">
              <a:solidFill>
                <a:schemeClr val="dk1"/>
              </a:solidFill>
              <a:highlight>
                <a:schemeClr val="lt1"/>
              </a:highlight>
              <a:latin typeface="Titillium Web Light"/>
              <a:ea typeface="Titillium Web Light"/>
              <a:cs typeface="Titillium Web Light"/>
              <a:sym typeface="Titillium Web Light"/>
            </a:endParaRPr>
          </a:p>
          <a:p>
            <a:pPr indent="-304800" lvl="0" marL="457200" rtl="0" algn="just">
              <a:lnSpc>
                <a:spcPct val="115000"/>
              </a:lnSpc>
              <a:spcBef>
                <a:spcPts val="0"/>
              </a:spcBef>
              <a:spcAft>
                <a:spcPts val="0"/>
              </a:spcAft>
              <a:buClr>
                <a:schemeClr val="dk1"/>
              </a:buClr>
              <a:buSzPts val="1200"/>
              <a:buFont typeface="Titillium Web Light"/>
              <a:buAutoNum type="arabicPeriod"/>
            </a:pPr>
            <a:r>
              <a:rPr lang="en" sz="1200">
                <a:solidFill>
                  <a:schemeClr val="dk1"/>
                </a:solidFill>
                <a:highlight>
                  <a:schemeClr val="lt1"/>
                </a:highlight>
                <a:latin typeface="Titillium Web Light"/>
                <a:ea typeface="Titillium Web Light"/>
                <a:cs typeface="Titillium Web Light"/>
                <a:sym typeface="Titillium Web Light"/>
              </a:rPr>
              <a:t>Metode Preprocessing dataset : model deteksi objek (YOLO),  Evaluasi performa + visualisasi hasil prediksi.</a:t>
            </a:r>
            <a:endParaRPr sz="1200">
              <a:solidFill>
                <a:schemeClr val="dk1"/>
              </a:solidFill>
              <a:highlight>
                <a:schemeClr val="lt1"/>
              </a:highlight>
              <a:latin typeface="Titillium Web Light"/>
              <a:ea typeface="Titillium Web Light"/>
              <a:cs typeface="Titillium Web Light"/>
              <a:sym typeface="Titillium Web Light"/>
            </a:endParaRPr>
          </a:p>
          <a:p>
            <a:pPr indent="-304800" lvl="0" marL="457200" rtl="0" algn="just">
              <a:lnSpc>
                <a:spcPct val="115000"/>
              </a:lnSpc>
              <a:spcBef>
                <a:spcPts val="0"/>
              </a:spcBef>
              <a:spcAft>
                <a:spcPts val="0"/>
              </a:spcAft>
              <a:buClr>
                <a:schemeClr val="dk1"/>
              </a:buClr>
              <a:buSzPts val="1200"/>
              <a:buFont typeface="Titillium Web Light"/>
              <a:buAutoNum type="arabicPeriod"/>
            </a:pPr>
            <a:r>
              <a:rPr lang="en" sz="1200">
                <a:solidFill>
                  <a:schemeClr val="dk1"/>
                </a:solidFill>
                <a:highlight>
                  <a:schemeClr val="lt1"/>
                </a:highlight>
                <a:latin typeface="Titillium Web Light"/>
                <a:ea typeface="Titillium Web Light"/>
                <a:cs typeface="Titillium Web Light"/>
                <a:sym typeface="Titillium Web Light"/>
              </a:rPr>
              <a:t>Hasil yang </a:t>
            </a:r>
            <a:r>
              <a:rPr lang="en" sz="1200">
                <a:solidFill>
                  <a:schemeClr val="dk1"/>
                </a:solidFill>
                <a:highlight>
                  <a:schemeClr val="lt1"/>
                </a:highlight>
                <a:latin typeface="Titillium Web Light"/>
                <a:ea typeface="Titillium Web Light"/>
                <a:cs typeface="Titillium Web Light"/>
                <a:sym typeface="Titillium Web Light"/>
              </a:rPr>
              <a:t>Diharapkan : s</a:t>
            </a:r>
            <a:r>
              <a:rPr lang="en" sz="1200">
                <a:solidFill>
                  <a:schemeClr val="dk1"/>
                </a:solidFill>
                <a:highlight>
                  <a:schemeClr val="lt1"/>
                </a:highlight>
                <a:latin typeface="Titillium Web Light"/>
                <a:ea typeface="Titillium Web Light"/>
                <a:cs typeface="Titillium Web Light"/>
                <a:sym typeface="Titillium Web Light"/>
              </a:rPr>
              <a:t>istem deteksi dengan akurasi baik. Visualisasi informatif untuk analisis &amp; presentasi Fondasi untuk implementasi nyata.</a:t>
            </a:r>
            <a:endParaRPr sz="1200">
              <a:solidFill>
                <a:srgbClr val="E3E3E3"/>
              </a:solidFill>
              <a:highlight>
                <a:srgbClr val="383838"/>
              </a:highlight>
              <a:latin typeface="Roboto"/>
              <a:ea typeface="Roboto"/>
              <a:cs typeface="Roboto"/>
              <a:sym typeface="Roboto"/>
            </a:endParaRPr>
          </a:p>
        </p:txBody>
      </p:sp>
      <p:grpSp>
        <p:nvGrpSpPr>
          <p:cNvPr id="4334" name="Google Shape;4334;p52"/>
          <p:cNvGrpSpPr/>
          <p:nvPr/>
        </p:nvGrpSpPr>
        <p:grpSpPr>
          <a:xfrm>
            <a:off x="6944184" y="286389"/>
            <a:ext cx="585348" cy="711084"/>
            <a:chOff x="5526246" y="1011207"/>
            <a:chExt cx="592758" cy="720086"/>
          </a:xfrm>
        </p:grpSpPr>
        <p:sp>
          <p:nvSpPr>
            <p:cNvPr id="4335" name="Google Shape;4335;p52"/>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54700" lIns="109375" spcFirstLastPara="1" rIns="109375" wrap="square" tIns="54700">
              <a:noAutofit/>
            </a:bodyPr>
            <a:lstStyle/>
            <a:p>
              <a:pPr indent="0" lvl="0" marL="0" marR="0" rtl="0" algn="l">
                <a:lnSpc>
                  <a:spcPct val="100000"/>
                </a:lnSpc>
                <a:spcBef>
                  <a:spcPts val="0"/>
                </a:spcBef>
                <a:spcAft>
                  <a:spcPts val="0"/>
                </a:spcAft>
                <a:buClr>
                  <a:schemeClr val="dk1"/>
                </a:buClr>
                <a:buSzPts val="2233"/>
                <a:buFont typeface="Calibri"/>
                <a:buNone/>
              </a:pPr>
              <a:r>
                <a:t/>
              </a:r>
              <a:endParaRPr b="0" i="0" sz="2233" u="none" cap="none" strike="noStrike">
                <a:solidFill>
                  <a:schemeClr val="dk1"/>
                </a:solidFill>
                <a:latin typeface="Calibri"/>
                <a:ea typeface="Calibri"/>
                <a:cs typeface="Calibri"/>
                <a:sym typeface="Calibri"/>
              </a:endParaRPr>
            </a:p>
          </p:txBody>
        </p:sp>
        <p:sp>
          <p:nvSpPr>
            <p:cNvPr id="4336" name="Google Shape;4336;p52"/>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54700" lIns="109375" spcFirstLastPara="1" rIns="109375" wrap="square" tIns="54700">
              <a:noAutofit/>
            </a:bodyPr>
            <a:lstStyle/>
            <a:p>
              <a:pPr indent="0" lvl="0" marL="0" marR="0" rtl="0" algn="l">
                <a:lnSpc>
                  <a:spcPct val="100000"/>
                </a:lnSpc>
                <a:spcBef>
                  <a:spcPts val="0"/>
                </a:spcBef>
                <a:spcAft>
                  <a:spcPts val="0"/>
                </a:spcAft>
                <a:buClr>
                  <a:schemeClr val="dk1"/>
                </a:buClr>
                <a:buSzPts val="2233"/>
                <a:buFont typeface="Calibri"/>
                <a:buNone/>
              </a:pPr>
              <a:r>
                <a:t/>
              </a:r>
              <a:endParaRPr b="0" i="0" sz="2233" u="none" cap="none" strike="noStrike">
                <a:solidFill>
                  <a:schemeClr val="dk1"/>
                </a:solidFill>
                <a:latin typeface="Calibri"/>
                <a:ea typeface="Calibri"/>
                <a:cs typeface="Calibri"/>
                <a:sym typeface="Calibri"/>
              </a:endParaRPr>
            </a:p>
          </p:txBody>
        </p:sp>
        <p:sp>
          <p:nvSpPr>
            <p:cNvPr id="4337" name="Google Shape;4337;p52"/>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54700" lIns="109375" spcFirstLastPara="1" rIns="109375" wrap="square" tIns="54700">
              <a:noAutofit/>
            </a:bodyPr>
            <a:lstStyle/>
            <a:p>
              <a:pPr indent="0" lvl="0" marL="0" marR="0" rtl="0" algn="l">
                <a:lnSpc>
                  <a:spcPct val="100000"/>
                </a:lnSpc>
                <a:spcBef>
                  <a:spcPts val="0"/>
                </a:spcBef>
                <a:spcAft>
                  <a:spcPts val="0"/>
                </a:spcAft>
                <a:buClr>
                  <a:schemeClr val="dk1"/>
                </a:buClr>
                <a:buSzPts val="2233"/>
                <a:buFont typeface="Calibri"/>
                <a:buNone/>
              </a:pPr>
              <a:r>
                <a:t/>
              </a:r>
              <a:endParaRPr b="0" i="0" sz="2233" u="none" cap="none" strike="noStrike">
                <a:solidFill>
                  <a:schemeClr val="dk1"/>
                </a:solidFill>
                <a:latin typeface="Calibri"/>
                <a:ea typeface="Calibri"/>
                <a:cs typeface="Calibri"/>
                <a:sym typeface="Calibri"/>
              </a:endParaRPr>
            </a:p>
          </p:txBody>
        </p:sp>
        <p:sp>
          <p:nvSpPr>
            <p:cNvPr id="4338" name="Google Shape;4338;p52"/>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54700" lIns="109375" spcFirstLastPara="1" rIns="109375" wrap="square" tIns="54700">
              <a:noAutofit/>
            </a:bodyPr>
            <a:lstStyle/>
            <a:p>
              <a:pPr indent="0" lvl="0" marL="0" marR="0" rtl="0" algn="l">
                <a:lnSpc>
                  <a:spcPct val="100000"/>
                </a:lnSpc>
                <a:spcBef>
                  <a:spcPts val="0"/>
                </a:spcBef>
                <a:spcAft>
                  <a:spcPts val="0"/>
                </a:spcAft>
                <a:buClr>
                  <a:schemeClr val="dk1"/>
                </a:buClr>
                <a:buSzPts val="2233"/>
                <a:buFont typeface="Calibri"/>
                <a:buNone/>
              </a:pPr>
              <a:r>
                <a:t/>
              </a:r>
              <a:endParaRPr b="0" i="0" sz="2233" u="none" cap="none" strike="noStrike">
                <a:solidFill>
                  <a:schemeClr val="dk1"/>
                </a:solidFill>
                <a:latin typeface="Calibri"/>
                <a:ea typeface="Calibri"/>
                <a:cs typeface="Calibri"/>
                <a:sym typeface="Calibri"/>
              </a:endParaRPr>
            </a:p>
          </p:txBody>
        </p:sp>
        <p:sp>
          <p:nvSpPr>
            <p:cNvPr id="4339" name="Google Shape;4339;p52"/>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54700" lIns="109375" spcFirstLastPara="1" rIns="109375" wrap="square" tIns="54700">
              <a:noAutofit/>
            </a:bodyPr>
            <a:lstStyle/>
            <a:p>
              <a:pPr indent="0" lvl="0" marL="0" marR="0" rtl="0" algn="l">
                <a:lnSpc>
                  <a:spcPct val="100000"/>
                </a:lnSpc>
                <a:spcBef>
                  <a:spcPts val="0"/>
                </a:spcBef>
                <a:spcAft>
                  <a:spcPts val="0"/>
                </a:spcAft>
                <a:buClr>
                  <a:schemeClr val="dk1"/>
                </a:buClr>
                <a:buSzPts val="2233"/>
                <a:buFont typeface="Calibri"/>
                <a:buNone/>
              </a:pPr>
              <a:r>
                <a:t/>
              </a:r>
              <a:endParaRPr b="0" i="0" sz="2233" u="none" cap="none" strike="noStrike">
                <a:solidFill>
                  <a:schemeClr val="dk1"/>
                </a:solidFill>
                <a:latin typeface="Calibri"/>
                <a:ea typeface="Calibri"/>
                <a:cs typeface="Calibri"/>
                <a:sym typeface="Calibri"/>
              </a:endParaRPr>
            </a:p>
          </p:txBody>
        </p:sp>
        <p:sp>
          <p:nvSpPr>
            <p:cNvPr id="4340" name="Google Shape;4340;p52"/>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54700" lIns="109375" spcFirstLastPara="1" rIns="109375" wrap="square" tIns="54700">
              <a:noAutofit/>
            </a:bodyPr>
            <a:lstStyle/>
            <a:p>
              <a:pPr indent="0" lvl="0" marL="0" marR="0" rtl="0" algn="l">
                <a:lnSpc>
                  <a:spcPct val="100000"/>
                </a:lnSpc>
                <a:spcBef>
                  <a:spcPts val="0"/>
                </a:spcBef>
                <a:spcAft>
                  <a:spcPts val="0"/>
                </a:spcAft>
                <a:buClr>
                  <a:schemeClr val="dk1"/>
                </a:buClr>
                <a:buSzPts val="2233"/>
                <a:buFont typeface="Calibri"/>
                <a:buNone/>
              </a:pPr>
              <a:r>
                <a:t/>
              </a:r>
              <a:endParaRPr b="0" i="0" sz="2233" u="none" cap="none" strike="noStrike">
                <a:solidFill>
                  <a:schemeClr val="dk1"/>
                </a:solidFill>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4" name="Shape 4344"/>
        <p:cNvGrpSpPr/>
        <p:nvPr/>
      </p:nvGrpSpPr>
      <p:grpSpPr>
        <a:xfrm>
          <a:off x="0" y="0"/>
          <a:ext cx="0" cy="0"/>
          <a:chOff x="0" y="0"/>
          <a:chExt cx="0" cy="0"/>
        </a:xfrm>
      </p:grpSpPr>
      <p:sp>
        <p:nvSpPr>
          <p:cNvPr id="4345" name="Google Shape;4345;p53"/>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346" name="Google Shape;4346;p53"/>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Flowchart</a:t>
            </a:r>
            <a:endParaRPr b="1">
              <a:latin typeface="Dosis"/>
              <a:ea typeface="Dosis"/>
              <a:cs typeface="Dosis"/>
              <a:sym typeface="Dosis"/>
            </a:endParaRPr>
          </a:p>
        </p:txBody>
      </p:sp>
      <p:sp>
        <p:nvSpPr>
          <p:cNvPr id="4347" name="Google Shape;4347;p5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48" name="Google Shape;4348;p53"/>
          <p:cNvSpPr txBox="1"/>
          <p:nvPr/>
        </p:nvSpPr>
        <p:spPr>
          <a:xfrm>
            <a:off x="625750" y="1346175"/>
            <a:ext cx="70446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600"/>
              </a:spcAft>
              <a:buNone/>
            </a:pPr>
            <a:r>
              <a:t/>
            </a:r>
            <a:endParaRPr sz="1200">
              <a:solidFill>
                <a:srgbClr val="E3E3E3"/>
              </a:solidFill>
              <a:highlight>
                <a:srgbClr val="383838"/>
              </a:highlight>
              <a:latin typeface="Roboto"/>
              <a:ea typeface="Roboto"/>
              <a:cs typeface="Roboto"/>
              <a:sym typeface="Roboto"/>
            </a:endParaRPr>
          </a:p>
        </p:txBody>
      </p:sp>
      <p:pic>
        <p:nvPicPr>
          <p:cNvPr id="4349" name="Google Shape;4349;p53" title="ChatGPT Image 23 Agu 2025, 16.49.19.png"/>
          <p:cNvPicPr preferRelativeResize="0"/>
          <p:nvPr/>
        </p:nvPicPr>
        <p:blipFill>
          <a:blip r:embed="rId3">
            <a:alphaModFix/>
          </a:blip>
          <a:stretch>
            <a:fillRect/>
          </a:stretch>
        </p:blipFill>
        <p:spPr>
          <a:xfrm>
            <a:off x="1614625" y="1173925"/>
            <a:ext cx="4846249" cy="3230851"/>
          </a:xfrm>
          <a:prstGeom prst="rect">
            <a:avLst/>
          </a:prstGeom>
          <a:noFill/>
          <a:ln>
            <a:noFill/>
          </a:ln>
        </p:spPr>
      </p:pic>
      <p:grpSp>
        <p:nvGrpSpPr>
          <p:cNvPr id="4350" name="Google Shape;4350;p53"/>
          <p:cNvGrpSpPr/>
          <p:nvPr/>
        </p:nvGrpSpPr>
        <p:grpSpPr>
          <a:xfrm>
            <a:off x="6652859" y="272752"/>
            <a:ext cx="548735" cy="548862"/>
            <a:chOff x="10914672" y="5489861"/>
            <a:chExt cx="719842" cy="720102"/>
          </a:xfrm>
        </p:grpSpPr>
        <p:sp>
          <p:nvSpPr>
            <p:cNvPr id="4351" name="Google Shape;4351;p53"/>
            <p:cNvSpPr/>
            <p:nvPr/>
          </p:nvSpPr>
          <p:spPr>
            <a:xfrm>
              <a:off x="11420014" y="5489861"/>
              <a:ext cx="214500" cy="215100"/>
            </a:xfrm>
            <a:prstGeom prst="ellipse">
              <a:avLst/>
            </a:prstGeom>
            <a:solidFill>
              <a:schemeClr val="accent2"/>
            </a:solidFill>
            <a:ln>
              <a:noFill/>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sp>
          <p:nvSpPr>
            <p:cNvPr id="4352" name="Google Shape;4352;p53"/>
            <p:cNvSpPr/>
            <p:nvPr/>
          </p:nvSpPr>
          <p:spPr>
            <a:xfrm>
              <a:off x="11420014" y="5994863"/>
              <a:ext cx="214500" cy="215100"/>
            </a:xfrm>
            <a:prstGeom prst="ellipse">
              <a:avLst/>
            </a:prstGeom>
            <a:solidFill>
              <a:schemeClr val="accent3"/>
            </a:solidFill>
            <a:ln>
              <a:noFill/>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sp>
          <p:nvSpPr>
            <p:cNvPr id="4353" name="Google Shape;4353;p53"/>
            <p:cNvSpPr/>
            <p:nvPr/>
          </p:nvSpPr>
          <p:spPr>
            <a:xfrm>
              <a:off x="10914672" y="5489861"/>
              <a:ext cx="214500" cy="215100"/>
            </a:xfrm>
            <a:prstGeom prst="ellipse">
              <a:avLst/>
            </a:prstGeom>
            <a:solidFill>
              <a:schemeClr val="accent1"/>
            </a:solidFill>
            <a:ln>
              <a:noFill/>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sp>
          <p:nvSpPr>
            <p:cNvPr id="4354" name="Google Shape;4354;p53"/>
            <p:cNvSpPr/>
            <p:nvPr/>
          </p:nvSpPr>
          <p:spPr>
            <a:xfrm>
              <a:off x="10914672" y="5994863"/>
              <a:ext cx="214500" cy="215100"/>
            </a:xfrm>
            <a:prstGeom prst="ellipse">
              <a:avLst/>
            </a:prstGeom>
            <a:solidFill>
              <a:schemeClr val="accent4"/>
            </a:solidFill>
            <a:ln>
              <a:noFill/>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sp>
          <p:nvSpPr>
            <p:cNvPr id="4355" name="Google Shape;4355;p53"/>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35200">
              <a:solidFill>
                <a:schemeClr val="dk1"/>
              </a:solidFill>
              <a:prstDash val="solid"/>
              <a:miter lim="524288"/>
              <a:headEnd len="sm" w="sm" type="none"/>
              <a:tailEnd len="sm" w="sm" type="none"/>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sp>
          <p:nvSpPr>
            <p:cNvPr id="4356" name="Google Shape;4356;p53"/>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35200">
              <a:solidFill>
                <a:schemeClr val="dk1"/>
              </a:solidFill>
              <a:prstDash val="solid"/>
              <a:miter lim="524288"/>
              <a:headEnd len="sm" w="sm" type="none"/>
              <a:tailEnd len="sm" w="sm" type="none"/>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sp>
          <p:nvSpPr>
            <p:cNvPr id="4357" name="Google Shape;4357;p53"/>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35200">
              <a:solidFill>
                <a:schemeClr val="dk1"/>
              </a:solidFill>
              <a:prstDash val="solid"/>
              <a:miter lim="524288"/>
              <a:headEnd len="sm" w="sm" type="none"/>
              <a:tailEnd len="sm" w="sm" type="none"/>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sp>
          <p:nvSpPr>
            <p:cNvPr id="4358" name="Google Shape;4358;p53"/>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35200">
              <a:solidFill>
                <a:schemeClr val="dk1"/>
              </a:solidFill>
              <a:prstDash val="solid"/>
              <a:miter lim="524288"/>
              <a:headEnd len="sm" w="sm" type="none"/>
              <a:tailEnd len="sm" w="sm" type="none"/>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sp>
          <p:nvSpPr>
            <p:cNvPr id="4359" name="Google Shape;4359;p53"/>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35200">
              <a:solidFill>
                <a:schemeClr val="dk1"/>
              </a:solidFill>
              <a:prstDash val="solid"/>
              <a:round/>
              <a:headEnd len="sm" w="sm" type="none"/>
              <a:tailEnd len="sm" w="sm" type="none"/>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sp>
          <p:nvSpPr>
            <p:cNvPr id="4360" name="Google Shape;4360;p53"/>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35200">
              <a:solidFill>
                <a:schemeClr val="dk1"/>
              </a:solidFill>
              <a:prstDash val="solid"/>
              <a:round/>
              <a:headEnd len="sm" w="sm" type="none"/>
              <a:tailEnd len="sm" w="sm" type="none"/>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sp>
          <p:nvSpPr>
            <p:cNvPr id="4361" name="Google Shape;4361;p53"/>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35200">
              <a:solidFill>
                <a:schemeClr val="dk1"/>
              </a:solidFill>
              <a:prstDash val="solid"/>
              <a:round/>
              <a:headEnd len="sm" w="sm" type="none"/>
              <a:tailEnd len="sm" w="sm" type="none"/>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sp>
          <p:nvSpPr>
            <p:cNvPr id="4362" name="Google Shape;4362;p53"/>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35200">
              <a:solidFill>
                <a:schemeClr val="dk1"/>
              </a:solidFill>
              <a:prstDash val="solid"/>
              <a:round/>
              <a:headEnd len="sm" w="sm" type="none"/>
              <a:tailEnd len="sm" w="sm" type="none"/>
            </a:ln>
          </p:spPr>
          <p:txBody>
            <a:bodyPr anchorCtr="0" anchor="t" bIns="42200" lIns="84450" spcFirstLastPara="1" rIns="84450" wrap="square" tIns="42200">
              <a:noAutofit/>
            </a:bodyPr>
            <a:lstStyle/>
            <a:p>
              <a:pPr indent="0" lvl="0" marL="0" marR="0" rtl="0" algn="l">
                <a:lnSpc>
                  <a:spcPct val="100000"/>
                </a:lnSpc>
                <a:spcBef>
                  <a:spcPts val="0"/>
                </a:spcBef>
                <a:spcAft>
                  <a:spcPts val="0"/>
                </a:spcAft>
                <a:buClr>
                  <a:schemeClr val="dk1"/>
                </a:buClr>
                <a:buSzPts val="1724"/>
                <a:buFont typeface="Calibri"/>
                <a:buNone/>
              </a:pPr>
              <a:r>
                <a:t/>
              </a:r>
              <a:endParaRPr b="0" i="0" sz="1723" u="none" cap="none" strike="noStrike">
                <a:solidFill>
                  <a:schemeClr val="dk1"/>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6" name="Shape 4366"/>
        <p:cNvGrpSpPr/>
        <p:nvPr/>
      </p:nvGrpSpPr>
      <p:grpSpPr>
        <a:xfrm>
          <a:off x="0" y="0"/>
          <a:ext cx="0" cy="0"/>
          <a:chOff x="0" y="0"/>
          <a:chExt cx="0" cy="0"/>
        </a:xfrm>
      </p:grpSpPr>
      <p:sp>
        <p:nvSpPr>
          <p:cNvPr id="4367" name="Google Shape;4367;p54"/>
          <p:cNvSpPr txBox="1"/>
          <p:nvPr>
            <p:ph idx="1" type="body"/>
          </p:nvPr>
        </p:nvSpPr>
        <p:spPr>
          <a:xfrm>
            <a:off x="718300" y="887625"/>
            <a:ext cx="6859500" cy="37578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368" name="Google Shape;4368;p54"/>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Data Preparation</a:t>
            </a:r>
            <a:endParaRPr b="1">
              <a:latin typeface="Dosis"/>
              <a:ea typeface="Dosis"/>
              <a:cs typeface="Dosis"/>
              <a:sym typeface="Dosis"/>
            </a:endParaRPr>
          </a:p>
        </p:txBody>
      </p:sp>
      <p:sp>
        <p:nvSpPr>
          <p:cNvPr id="4369" name="Google Shape;4369;p5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370" name="Google Shape;4370;p54"/>
          <p:cNvPicPr preferRelativeResize="0"/>
          <p:nvPr/>
        </p:nvPicPr>
        <p:blipFill rotWithShape="1">
          <a:blip r:embed="rId3">
            <a:alphaModFix/>
          </a:blip>
          <a:srcRect b="0" l="0" r="0" t="1922"/>
          <a:stretch/>
        </p:blipFill>
        <p:spPr>
          <a:xfrm>
            <a:off x="666800" y="999725"/>
            <a:ext cx="3864175" cy="3144050"/>
          </a:xfrm>
          <a:prstGeom prst="rect">
            <a:avLst/>
          </a:prstGeom>
          <a:noFill/>
          <a:ln>
            <a:noFill/>
          </a:ln>
        </p:spPr>
      </p:pic>
      <p:sp>
        <p:nvSpPr>
          <p:cNvPr id="4371" name="Google Shape;4371;p54"/>
          <p:cNvSpPr txBox="1"/>
          <p:nvPr/>
        </p:nvSpPr>
        <p:spPr>
          <a:xfrm>
            <a:off x="4600975" y="1170625"/>
            <a:ext cx="3205500" cy="3599100"/>
          </a:xfrm>
          <a:prstGeom prst="rect">
            <a:avLst/>
          </a:prstGeom>
          <a:noFill/>
          <a:ln>
            <a:noFill/>
          </a:ln>
        </p:spPr>
        <p:txBody>
          <a:bodyPr anchorCtr="0" anchor="t" bIns="91425" lIns="91425" spcFirstLastPara="1" rIns="91425" wrap="square" tIns="91425">
            <a:noAutofit/>
          </a:bodyPr>
          <a:lstStyle/>
          <a:p>
            <a:pPr indent="-412750" lvl="0" marL="400050" rtl="0" algn="just">
              <a:spcBef>
                <a:spcPts val="0"/>
              </a:spcBef>
              <a:spcAft>
                <a:spcPts val="0"/>
              </a:spcAft>
              <a:buClr>
                <a:schemeClr val="dk1"/>
              </a:buClr>
              <a:buSzPts val="1100"/>
              <a:buFont typeface="Titillium Web Light"/>
              <a:buChar char="●"/>
            </a:pPr>
            <a:r>
              <a:rPr lang="en" sz="1100">
                <a:solidFill>
                  <a:schemeClr val="dk1"/>
                </a:solidFill>
                <a:highlight>
                  <a:schemeClr val="lt1"/>
                </a:highlight>
                <a:latin typeface="Titillium Web Light"/>
                <a:ea typeface="Titillium Web Light"/>
                <a:cs typeface="Titillium Web Light"/>
                <a:sym typeface="Titillium Web Light"/>
              </a:rPr>
              <a:t>Car mendominasi dataset (paling banyak sampel).</a:t>
            </a:r>
            <a:br>
              <a:rPr lang="en" sz="1100">
                <a:solidFill>
                  <a:schemeClr val="dk1"/>
                </a:solidFill>
                <a:highlight>
                  <a:schemeClr val="lt1"/>
                </a:highlight>
                <a:latin typeface="Titillium Web Light"/>
                <a:ea typeface="Titillium Web Light"/>
                <a:cs typeface="Titillium Web Light"/>
                <a:sym typeface="Titillium Web Light"/>
              </a:rPr>
            </a:br>
            <a:endParaRPr sz="1100">
              <a:solidFill>
                <a:schemeClr val="dk1"/>
              </a:solidFill>
              <a:highlight>
                <a:schemeClr val="lt1"/>
              </a:highlight>
              <a:latin typeface="Titillium Web Light"/>
              <a:ea typeface="Titillium Web Light"/>
              <a:cs typeface="Titillium Web Light"/>
              <a:sym typeface="Titillium Web Light"/>
            </a:endParaRPr>
          </a:p>
          <a:p>
            <a:pPr indent="-412750" lvl="0" marL="400050" rtl="0" algn="just">
              <a:spcBef>
                <a:spcPts val="0"/>
              </a:spcBef>
              <a:spcAft>
                <a:spcPts val="0"/>
              </a:spcAft>
              <a:buClr>
                <a:schemeClr val="dk1"/>
              </a:buClr>
              <a:buSzPts val="1100"/>
              <a:buFont typeface="Titillium Web Light"/>
              <a:buChar char="●"/>
            </a:pPr>
            <a:r>
              <a:rPr lang="en" sz="1100">
                <a:solidFill>
                  <a:schemeClr val="dk1"/>
                </a:solidFill>
                <a:highlight>
                  <a:schemeClr val="lt1"/>
                </a:highlight>
                <a:latin typeface="Titillium Web Light"/>
                <a:ea typeface="Titillium Web Light"/>
                <a:cs typeface="Titillium Web Light"/>
                <a:sym typeface="Titillium Web Light"/>
              </a:rPr>
              <a:t>Bus, Truck, Motorcycle, Ambulance jumlahnya lebih sedikit &amp; relatif seimbang.</a:t>
            </a:r>
            <a:br>
              <a:rPr lang="en" sz="1100">
                <a:solidFill>
                  <a:schemeClr val="dk1"/>
                </a:solidFill>
                <a:highlight>
                  <a:schemeClr val="lt1"/>
                </a:highlight>
                <a:latin typeface="Titillium Web Light"/>
                <a:ea typeface="Titillium Web Light"/>
                <a:cs typeface="Titillium Web Light"/>
                <a:sym typeface="Titillium Web Light"/>
              </a:rPr>
            </a:br>
            <a:endParaRPr sz="1100">
              <a:solidFill>
                <a:schemeClr val="dk1"/>
              </a:solidFill>
              <a:highlight>
                <a:schemeClr val="lt1"/>
              </a:highlight>
              <a:latin typeface="Titillium Web Light"/>
              <a:ea typeface="Titillium Web Light"/>
              <a:cs typeface="Titillium Web Light"/>
              <a:sym typeface="Titillium Web Light"/>
            </a:endParaRPr>
          </a:p>
          <a:p>
            <a:pPr indent="-412750" lvl="0" marL="400050" rtl="0" algn="just">
              <a:spcBef>
                <a:spcPts val="0"/>
              </a:spcBef>
              <a:spcAft>
                <a:spcPts val="0"/>
              </a:spcAft>
              <a:buClr>
                <a:schemeClr val="dk1"/>
              </a:buClr>
              <a:buSzPts val="1100"/>
              <a:buFont typeface="Titillium Web Light"/>
              <a:buChar char="●"/>
            </a:pPr>
            <a:r>
              <a:rPr lang="en" sz="1100">
                <a:solidFill>
                  <a:schemeClr val="dk1"/>
                </a:solidFill>
                <a:highlight>
                  <a:schemeClr val="lt1"/>
                </a:highlight>
                <a:latin typeface="Titillium Web Light"/>
                <a:ea typeface="Titillium Web Light"/>
                <a:cs typeface="Titillium Web Light"/>
                <a:sym typeface="Titillium Web Light"/>
              </a:rPr>
              <a:t>Dataset tidak seimbang (imbalanced) → model cenderung lebih baik deteksi Car.</a:t>
            </a:r>
            <a:br>
              <a:rPr lang="en" sz="1100">
                <a:solidFill>
                  <a:schemeClr val="dk1"/>
                </a:solidFill>
                <a:highlight>
                  <a:schemeClr val="lt1"/>
                </a:highlight>
                <a:latin typeface="Titillium Web Light"/>
                <a:ea typeface="Titillium Web Light"/>
                <a:cs typeface="Titillium Web Light"/>
                <a:sym typeface="Titillium Web Light"/>
              </a:rPr>
            </a:br>
            <a:endParaRPr sz="1100">
              <a:solidFill>
                <a:schemeClr val="dk1"/>
              </a:solidFill>
              <a:highlight>
                <a:schemeClr val="lt1"/>
              </a:highlight>
              <a:latin typeface="Titillium Web Light"/>
              <a:ea typeface="Titillium Web Light"/>
              <a:cs typeface="Titillium Web Light"/>
              <a:sym typeface="Titillium Web Light"/>
            </a:endParaRPr>
          </a:p>
          <a:p>
            <a:pPr indent="-412750" lvl="0" marL="400050" rtl="0" algn="just">
              <a:spcBef>
                <a:spcPts val="0"/>
              </a:spcBef>
              <a:spcAft>
                <a:spcPts val="0"/>
              </a:spcAft>
              <a:buClr>
                <a:schemeClr val="dk1"/>
              </a:buClr>
              <a:buSzPts val="1100"/>
              <a:buFont typeface="Titillium Web Light"/>
              <a:buChar char="●"/>
            </a:pPr>
            <a:r>
              <a:rPr lang="en" sz="1100">
                <a:solidFill>
                  <a:schemeClr val="dk1"/>
                </a:solidFill>
                <a:highlight>
                  <a:schemeClr val="lt1"/>
                </a:highlight>
                <a:latin typeface="Titillium Web Light"/>
                <a:ea typeface="Titillium Web Light"/>
                <a:cs typeface="Titillium Web Light"/>
                <a:sym typeface="Titillium Web Light"/>
              </a:rPr>
              <a:t>Perlu augmentasi data untuk kelas minoritas agar performa lebih merata.</a:t>
            </a:r>
            <a:endParaRPr sz="1100">
              <a:solidFill>
                <a:schemeClr val="dk1"/>
              </a:solidFill>
              <a:highlight>
                <a:schemeClr val="lt1"/>
              </a:highlight>
              <a:latin typeface="Titillium Web Light"/>
              <a:ea typeface="Titillium Web Light"/>
              <a:cs typeface="Titillium Web Light"/>
              <a:sym typeface="Titillium Web Light"/>
            </a:endParaRPr>
          </a:p>
          <a:p>
            <a:pPr indent="0" lvl="0" marL="0" rtl="0" algn="just">
              <a:spcBef>
                <a:spcPts val="0"/>
              </a:spcBef>
              <a:spcAft>
                <a:spcPts val="0"/>
              </a:spcAft>
              <a:buNone/>
            </a:pPr>
            <a:r>
              <a:t/>
            </a:r>
            <a:endParaRPr sz="2400">
              <a:solidFill>
                <a:schemeClr val="dk1"/>
              </a:solidFill>
              <a:latin typeface="Titillium Web Light"/>
              <a:ea typeface="Titillium Web Light"/>
              <a:cs typeface="Titillium Web Light"/>
              <a:sym typeface="Titillium Web Light"/>
            </a:endParaRPr>
          </a:p>
        </p:txBody>
      </p:sp>
      <p:grpSp>
        <p:nvGrpSpPr>
          <p:cNvPr id="4372" name="Google Shape;4372;p54"/>
          <p:cNvGrpSpPr/>
          <p:nvPr/>
        </p:nvGrpSpPr>
        <p:grpSpPr>
          <a:xfrm>
            <a:off x="6998268" y="339376"/>
            <a:ext cx="579535" cy="605094"/>
            <a:chOff x="3294650" y="3652450"/>
            <a:chExt cx="388350" cy="405450"/>
          </a:xfrm>
        </p:grpSpPr>
        <p:sp>
          <p:nvSpPr>
            <p:cNvPr id="4373" name="Google Shape;4373;p54"/>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5"/>
            </a:solidFill>
            <a:ln>
              <a:noFill/>
            </a:ln>
          </p:spPr>
          <p:txBody>
            <a:bodyPr anchorCtr="0" anchor="ctr" bIns="163200" lIns="163200" spcFirstLastPara="1" rIns="163200" wrap="square" tIns="163200">
              <a:noAutofit/>
            </a:bodyPr>
            <a:lstStyle/>
            <a:p>
              <a:pPr indent="0" lvl="0" marL="0" rtl="0" algn="l">
                <a:spcBef>
                  <a:spcPts val="0"/>
                </a:spcBef>
                <a:spcAft>
                  <a:spcPts val="0"/>
                </a:spcAft>
                <a:buNone/>
              </a:pPr>
              <a:r>
                <a:t/>
              </a:r>
              <a:endParaRPr/>
            </a:p>
          </p:txBody>
        </p:sp>
        <p:sp>
          <p:nvSpPr>
            <p:cNvPr id="4374" name="Google Shape;4374;p54"/>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5"/>
            </a:solidFill>
            <a:ln>
              <a:noFill/>
            </a:ln>
          </p:spPr>
          <p:txBody>
            <a:bodyPr anchorCtr="0" anchor="ctr" bIns="163200" lIns="163200" spcFirstLastPara="1" rIns="163200" wrap="square" tIns="163200">
              <a:noAutofit/>
            </a:bodyPr>
            <a:lstStyle/>
            <a:p>
              <a:pPr indent="0" lvl="0" marL="0" rtl="0" algn="l">
                <a:spcBef>
                  <a:spcPts val="0"/>
                </a:spcBef>
                <a:spcAft>
                  <a:spcPts val="0"/>
                </a:spcAft>
                <a:buNone/>
              </a:pPr>
              <a:r>
                <a:t/>
              </a:r>
              <a:endParaRPr/>
            </a:p>
          </p:txBody>
        </p:sp>
        <p:sp>
          <p:nvSpPr>
            <p:cNvPr id="4375" name="Google Shape;4375;p54"/>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5"/>
            </a:solidFill>
            <a:ln>
              <a:noFill/>
            </a:ln>
          </p:spPr>
          <p:txBody>
            <a:bodyPr anchorCtr="0" anchor="ctr" bIns="163200" lIns="163200" spcFirstLastPara="1" rIns="163200" wrap="square" tIns="163200">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9" name="Shape 4379"/>
        <p:cNvGrpSpPr/>
        <p:nvPr/>
      </p:nvGrpSpPr>
      <p:grpSpPr>
        <a:xfrm>
          <a:off x="0" y="0"/>
          <a:ext cx="0" cy="0"/>
          <a:chOff x="0" y="0"/>
          <a:chExt cx="0" cy="0"/>
        </a:xfrm>
      </p:grpSpPr>
      <p:sp>
        <p:nvSpPr>
          <p:cNvPr id="4380" name="Google Shape;4380;p55"/>
          <p:cNvSpPr txBox="1"/>
          <p:nvPr>
            <p:ph idx="1" type="body"/>
          </p:nvPr>
        </p:nvSpPr>
        <p:spPr>
          <a:xfrm>
            <a:off x="718300" y="1207550"/>
            <a:ext cx="6859500" cy="3438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381" name="Google Shape;4381;p55"/>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Data Preparation</a:t>
            </a:r>
            <a:endParaRPr b="1">
              <a:latin typeface="Dosis"/>
              <a:ea typeface="Dosis"/>
              <a:cs typeface="Dosis"/>
              <a:sym typeface="Dosis"/>
            </a:endParaRPr>
          </a:p>
        </p:txBody>
      </p:sp>
      <p:sp>
        <p:nvSpPr>
          <p:cNvPr id="4382" name="Google Shape;4382;p5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83" name="Google Shape;4383;p55"/>
          <p:cNvSpPr txBox="1"/>
          <p:nvPr/>
        </p:nvSpPr>
        <p:spPr>
          <a:xfrm>
            <a:off x="3942625" y="1207550"/>
            <a:ext cx="3968400" cy="1938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highlight>
                  <a:schemeClr val="lt1"/>
                </a:highlight>
                <a:latin typeface="Titillium Web Light"/>
                <a:ea typeface="Titillium Web Light"/>
                <a:cs typeface="Titillium Web Light"/>
                <a:sym typeface="Titillium Web Light"/>
              </a:rPr>
              <a:t>Dataset: Vehicle Detection Dataset (train, valid, test).</a:t>
            </a:r>
            <a:endParaRPr sz="1100">
              <a:solidFill>
                <a:schemeClr val="dk1"/>
              </a:solidFill>
              <a:highlight>
                <a:schemeClr val="lt1"/>
              </a:highlight>
              <a:latin typeface="Titillium Web Light"/>
              <a:ea typeface="Titillium Web Light"/>
              <a:cs typeface="Titillium Web Light"/>
              <a:sym typeface="Titillium Web Light"/>
            </a:endParaRPr>
          </a:p>
          <a:p>
            <a:pPr indent="-298450" lvl="0" marL="457200" rtl="0" algn="l">
              <a:lnSpc>
                <a:spcPct val="115000"/>
              </a:lnSpc>
              <a:spcBef>
                <a:spcPts val="0"/>
              </a:spcBef>
              <a:spcAft>
                <a:spcPts val="0"/>
              </a:spcAft>
              <a:buClr>
                <a:schemeClr val="dk1"/>
              </a:buClr>
              <a:buSzPts val="1100"/>
              <a:buFont typeface="Titillium Web Light"/>
              <a:buChar char="●"/>
            </a:pPr>
            <a:r>
              <a:rPr lang="en" sz="1100">
                <a:solidFill>
                  <a:schemeClr val="dk1"/>
                </a:solidFill>
                <a:highlight>
                  <a:schemeClr val="lt1"/>
                </a:highlight>
                <a:latin typeface="Titillium Web Light"/>
                <a:ea typeface="Titillium Web Light"/>
                <a:cs typeface="Titillium Web Light"/>
                <a:sym typeface="Titillium Web Light"/>
              </a:rPr>
              <a:t>Struktur data:</a:t>
            </a:r>
            <a:br>
              <a:rPr lang="en" sz="1100">
                <a:solidFill>
                  <a:schemeClr val="dk1"/>
                </a:solidFill>
                <a:highlight>
                  <a:schemeClr val="lt1"/>
                </a:highlight>
                <a:latin typeface="Titillium Web Light"/>
                <a:ea typeface="Titillium Web Light"/>
                <a:cs typeface="Titillium Web Light"/>
                <a:sym typeface="Titillium Web Light"/>
              </a:rPr>
            </a:br>
            <a:r>
              <a:rPr lang="en" sz="1100">
                <a:solidFill>
                  <a:schemeClr val="dk1"/>
                </a:solidFill>
                <a:highlight>
                  <a:schemeClr val="lt1"/>
                </a:highlight>
                <a:latin typeface="Titillium Web Light"/>
                <a:ea typeface="Titillium Web Light"/>
                <a:cs typeface="Titillium Web Light"/>
                <a:sym typeface="Titillium Web Light"/>
              </a:rPr>
              <a:t>train/images &amp; train/labels</a:t>
            </a:r>
            <a:endParaRPr sz="1100">
              <a:solidFill>
                <a:schemeClr val="dk1"/>
              </a:solidFill>
              <a:highlight>
                <a:schemeClr val="lt1"/>
              </a:highlight>
              <a:latin typeface="Titillium Web Light"/>
              <a:ea typeface="Titillium Web Light"/>
              <a:cs typeface="Titillium Web Light"/>
              <a:sym typeface="Titillium Web Light"/>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highlight>
                  <a:schemeClr val="lt1"/>
                </a:highlight>
                <a:latin typeface="Titillium Web Light"/>
                <a:ea typeface="Titillium Web Light"/>
                <a:cs typeface="Titillium Web Light"/>
                <a:sym typeface="Titillium Web Light"/>
              </a:rPr>
              <a:t>valid/images &amp; valid/labels</a:t>
            </a:r>
            <a:endParaRPr sz="1100">
              <a:solidFill>
                <a:schemeClr val="dk1"/>
              </a:solidFill>
              <a:highlight>
                <a:schemeClr val="lt1"/>
              </a:highlight>
              <a:latin typeface="Titillium Web Light"/>
              <a:ea typeface="Titillium Web Light"/>
              <a:cs typeface="Titillium Web Light"/>
              <a:sym typeface="Titillium Web Light"/>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highlight>
                  <a:schemeClr val="lt1"/>
                </a:highlight>
                <a:latin typeface="Titillium Web Light"/>
                <a:ea typeface="Titillium Web Light"/>
                <a:cs typeface="Titillium Web Light"/>
                <a:sym typeface="Titillium Web Light"/>
              </a:rPr>
              <a:t>test/images &amp; test/labels</a:t>
            </a:r>
            <a:endParaRPr sz="1100">
              <a:solidFill>
                <a:schemeClr val="dk1"/>
              </a:solidFill>
              <a:highlight>
                <a:schemeClr val="lt1"/>
              </a:highlight>
              <a:latin typeface="Titillium Web Light"/>
              <a:ea typeface="Titillium Web Light"/>
              <a:cs typeface="Titillium Web Light"/>
              <a:sym typeface="Titillium Web Light"/>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highlight>
                  <a:schemeClr val="lt1"/>
                </a:highlight>
                <a:latin typeface="Titillium Web Light"/>
                <a:ea typeface="Titillium Web Light"/>
                <a:cs typeface="Titillium Web Light"/>
                <a:sym typeface="Titillium Web Light"/>
              </a:rPr>
              <a:t>Format anotasi: YOLO format (.txt) → tiap baris berisi </a:t>
            </a:r>
            <a:r>
              <a:rPr i="1" lang="en" sz="1100">
                <a:solidFill>
                  <a:schemeClr val="dk1"/>
                </a:solidFill>
                <a:highlight>
                  <a:schemeClr val="lt1"/>
                </a:highlight>
                <a:latin typeface="Titillium Web Light"/>
                <a:ea typeface="Titillium Web Light"/>
                <a:cs typeface="Titillium Web Light"/>
                <a:sym typeface="Titillium Web Light"/>
              </a:rPr>
              <a:t>class id, x_center, y_center, width, height</a:t>
            </a:r>
            <a:r>
              <a:rPr lang="en" sz="1100">
                <a:solidFill>
                  <a:schemeClr val="dk1"/>
                </a:solidFill>
                <a:highlight>
                  <a:schemeClr val="lt1"/>
                </a:highlight>
                <a:latin typeface="Titillium Web Light"/>
                <a:ea typeface="Titillium Web Light"/>
                <a:cs typeface="Titillium Web Light"/>
                <a:sym typeface="Titillium Web Light"/>
              </a:rPr>
              <a:t> (normalized).</a:t>
            </a:r>
            <a:endParaRPr sz="1100">
              <a:solidFill>
                <a:schemeClr val="dk1"/>
              </a:solidFill>
              <a:highlight>
                <a:schemeClr val="lt1"/>
              </a:highlight>
              <a:latin typeface="Titillium Web Light"/>
              <a:ea typeface="Titillium Web Light"/>
              <a:cs typeface="Titillium Web Light"/>
              <a:sym typeface="Titillium Web Light"/>
            </a:endParaRPr>
          </a:p>
          <a:p>
            <a:pPr indent="-298450" lvl="0" marL="457200" rtl="0" algn="l">
              <a:lnSpc>
                <a:spcPct val="115000"/>
              </a:lnSpc>
              <a:spcBef>
                <a:spcPts val="0"/>
              </a:spcBef>
              <a:spcAft>
                <a:spcPts val="0"/>
              </a:spcAft>
              <a:buClr>
                <a:schemeClr val="dk1"/>
              </a:buClr>
              <a:buSzPts val="1100"/>
              <a:buFont typeface="Titillium Web Light"/>
              <a:buChar char="●"/>
            </a:pPr>
            <a:r>
              <a:rPr lang="en" sz="1100">
                <a:solidFill>
                  <a:schemeClr val="dk1"/>
                </a:solidFill>
                <a:highlight>
                  <a:schemeClr val="lt1"/>
                </a:highlight>
                <a:latin typeface="Titillium Web Light"/>
                <a:ea typeface="Titillium Web Light"/>
                <a:cs typeface="Titillium Web Light"/>
                <a:sym typeface="Titillium Web Light"/>
              </a:rPr>
              <a:t>Preprocessing:</a:t>
            </a:r>
            <a:endParaRPr sz="1100">
              <a:solidFill>
                <a:schemeClr val="dk1"/>
              </a:solidFill>
              <a:highlight>
                <a:schemeClr val="lt1"/>
              </a:highlight>
              <a:latin typeface="Titillium Web Light"/>
              <a:ea typeface="Titillium Web Light"/>
              <a:cs typeface="Titillium Web Light"/>
              <a:sym typeface="Titillium Web Light"/>
            </a:endParaRPr>
          </a:p>
          <a:p>
            <a:pPr indent="-298450" lvl="1" marL="914400" rtl="0" algn="l">
              <a:lnSpc>
                <a:spcPct val="115000"/>
              </a:lnSpc>
              <a:spcBef>
                <a:spcPts val="0"/>
              </a:spcBef>
              <a:spcAft>
                <a:spcPts val="0"/>
              </a:spcAft>
              <a:buClr>
                <a:schemeClr val="dk1"/>
              </a:buClr>
              <a:buSzPts val="1100"/>
              <a:buFont typeface="Titillium Web Light"/>
              <a:buChar char="○"/>
            </a:pPr>
            <a:r>
              <a:rPr lang="en" sz="1100">
                <a:solidFill>
                  <a:schemeClr val="dk1"/>
                </a:solidFill>
                <a:highlight>
                  <a:schemeClr val="lt1"/>
                </a:highlight>
                <a:latin typeface="Titillium Web Light"/>
                <a:ea typeface="Titillium Web Light"/>
                <a:cs typeface="Titillium Web Light"/>
                <a:sym typeface="Titillium Web Light"/>
              </a:rPr>
              <a:t>Resize gambar ke input standar YOLO (640x640).</a:t>
            </a:r>
            <a:endParaRPr sz="1100">
              <a:solidFill>
                <a:schemeClr val="dk1"/>
              </a:solidFill>
              <a:highlight>
                <a:schemeClr val="lt1"/>
              </a:highlight>
              <a:latin typeface="Titillium Web Light"/>
              <a:ea typeface="Titillium Web Light"/>
              <a:cs typeface="Titillium Web Light"/>
              <a:sym typeface="Titillium Web Light"/>
            </a:endParaRPr>
          </a:p>
          <a:p>
            <a:pPr indent="-298450" lvl="1" marL="914400" rtl="0" algn="l">
              <a:lnSpc>
                <a:spcPct val="115000"/>
              </a:lnSpc>
              <a:spcBef>
                <a:spcPts val="0"/>
              </a:spcBef>
              <a:spcAft>
                <a:spcPts val="0"/>
              </a:spcAft>
              <a:buClr>
                <a:schemeClr val="dk1"/>
              </a:buClr>
              <a:buSzPts val="1100"/>
              <a:buFont typeface="Titillium Web Light"/>
              <a:buChar char="○"/>
            </a:pPr>
            <a:r>
              <a:rPr lang="en" sz="1100">
                <a:solidFill>
                  <a:schemeClr val="dk1"/>
                </a:solidFill>
                <a:highlight>
                  <a:schemeClr val="lt1"/>
                </a:highlight>
                <a:latin typeface="Titillium Web Light"/>
                <a:ea typeface="Titillium Web Light"/>
                <a:cs typeface="Titillium Web Light"/>
                <a:sym typeface="Titillium Web Light"/>
              </a:rPr>
              <a:t>Augmentasi: flipping, rotation, scaling, brightness adjustment → meningkatkan variasi data.</a:t>
            </a:r>
            <a:endParaRPr sz="1100">
              <a:solidFill>
                <a:schemeClr val="dk1"/>
              </a:solidFill>
              <a:highlight>
                <a:schemeClr val="lt1"/>
              </a:highlight>
              <a:latin typeface="Titillium Web Light"/>
              <a:ea typeface="Titillium Web Light"/>
              <a:cs typeface="Titillium Web Light"/>
              <a:sym typeface="Titillium Web Light"/>
            </a:endParaRPr>
          </a:p>
          <a:p>
            <a:pPr indent="-298450" lvl="1" marL="914400" rtl="0" algn="l">
              <a:lnSpc>
                <a:spcPct val="115000"/>
              </a:lnSpc>
              <a:spcBef>
                <a:spcPts val="0"/>
              </a:spcBef>
              <a:spcAft>
                <a:spcPts val="0"/>
              </a:spcAft>
              <a:buSzPts val="1100"/>
              <a:buChar char="○"/>
            </a:pPr>
            <a:r>
              <a:rPr lang="en" sz="1100">
                <a:solidFill>
                  <a:schemeClr val="dk1"/>
                </a:solidFill>
                <a:highlight>
                  <a:schemeClr val="lt1"/>
                </a:highlight>
                <a:latin typeface="Titillium Web Light"/>
                <a:ea typeface="Titillium Web Light"/>
                <a:cs typeface="Titillium Web Light"/>
                <a:sym typeface="Titillium Web Light"/>
              </a:rPr>
              <a:t>Split data: Train (70%), Validasi (20%), Test (10%).</a:t>
            </a:r>
            <a:br>
              <a:rPr lang="en" sz="1100"/>
            </a:br>
            <a:endParaRPr sz="1100"/>
          </a:p>
        </p:txBody>
      </p:sp>
      <p:pic>
        <p:nvPicPr>
          <p:cNvPr id="4384" name="Google Shape;4384;p55"/>
          <p:cNvPicPr preferRelativeResize="0"/>
          <p:nvPr/>
        </p:nvPicPr>
        <p:blipFill>
          <a:blip r:embed="rId3">
            <a:alphaModFix/>
          </a:blip>
          <a:stretch>
            <a:fillRect/>
          </a:stretch>
        </p:blipFill>
        <p:spPr>
          <a:xfrm>
            <a:off x="666800" y="1207552"/>
            <a:ext cx="3121000" cy="3128200"/>
          </a:xfrm>
          <a:prstGeom prst="rect">
            <a:avLst/>
          </a:prstGeom>
          <a:noFill/>
          <a:ln>
            <a:noFill/>
          </a:ln>
        </p:spPr>
      </p:pic>
      <p:grpSp>
        <p:nvGrpSpPr>
          <p:cNvPr id="4385" name="Google Shape;4385;p55"/>
          <p:cNvGrpSpPr/>
          <p:nvPr/>
        </p:nvGrpSpPr>
        <p:grpSpPr>
          <a:xfrm>
            <a:off x="7006470" y="399998"/>
            <a:ext cx="571326" cy="483841"/>
            <a:chOff x="5275975" y="4344850"/>
            <a:chExt cx="470150" cy="398125"/>
          </a:xfrm>
        </p:grpSpPr>
        <p:sp>
          <p:nvSpPr>
            <p:cNvPr id="4386" name="Google Shape;4386;p55"/>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5"/>
            </a:solidFill>
            <a:ln>
              <a:noFill/>
            </a:ln>
          </p:spPr>
          <p:txBody>
            <a:bodyPr anchorCtr="0" anchor="ctr" bIns="132900" lIns="132900" spcFirstLastPara="1" rIns="132900" wrap="square" tIns="132900">
              <a:noAutofit/>
            </a:bodyPr>
            <a:lstStyle/>
            <a:p>
              <a:pPr indent="0" lvl="0" marL="0" rtl="0" algn="l">
                <a:spcBef>
                  <a:spcPts val="0"/>
                </a:spcBef>
                <a:spcAft>
                  <a:spcPts val="0"/>
                </a:spcAft>
                <a:buNone/>
              </a:pPr>
              <a:r>
                <a:t/>
              </a:r>
              <a:endParaRPr/>
            </a:p>
          </p:txBody>
        </p:sp>
        <p:sp>
          <p:nvSpPr>
            <p:cNvPr id="4387" name="Google Shape;4387;p55"/>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5"/>
            </a:solidFill>
            <a:ln>
              <a:noFill/>
            </a:ln>
          </p:spPr>
          <p:txBody>
            <a:bodyPr anchorCtr="0" anchor="ctr" bIns="132900" lIns="132900" spcFirstLastPara="1" rIns="132900" wrap="square" tIns="132900">
              <a:noAutofit/>
            </a:bodyPr>
            <a:lstStyle/>
            <a:p>
              <a:pPr indent="0" lvl="0" marL="0" rtl="0" algn="l">
                <a:spcBef>
                  <a:spcPts val="0"/>
                </a:spcBef>
                <a:spcAft>
                  <a:spcPts val="0"/>
                </a:spcAft>
                <a:buNone/>
              </a:pPr>
              <a:r>
                <a:t/>
              </a:r>
              <a:endParaRPr/>
            </a:p>
          </p:txBody>
        </p:sp>
        <p:sp>
          <p:nvSpPr>
            <p:cNvPr id="4388" name="Google Shape;4388;p55"/>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5"/>
            </a:solidFill>
            <a:ln>
              <a:noFill/>
            </a:ln>
          </p:spPr>
          <p:txBody>
            <a:bodyPr anchorCtr="0" anchor="ctr" bIns="132900" lIns="132900" spcFirstLastPara="1" rIns="132900" wrap="square" tIns="132900">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2" name="Shape 4392"/>
        <p:cNvGrpSpPr/>
        <p:nvPr/>
      </p:nvGrpSpPr>
      <p:grpSpPr>
        <a:xfrm>
          <a:off x="0" y="0"/>
          <a:ext cx="0" cy="0"/>
          <a:chOff x="0" y="0"/>
          <a:chExt cx="0" cy="0"/>
        </a:xfrm>
      </p:grpSpPr>
      <p:sp>
        <p:nvSpPr>
          <p:cNvPr id="4393" name="Google Shape;4393;p56"/>
          <p:cNvSpPr txBox="1"/>
          <p:nvPr>
            <p:ph idx="1" type="body"/>
          </p:nvPr>
        </p:nvSpPr>
        <p:spPr>
          <a:xfrm>
            <a:off x="718300" y="1207550"/>
            <a:ext cx="6859500" cy="3438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394" name="Google Shape;4394;p56"/>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Exploratory Data Analysis (EDA)</a:t>
            </a:r>
            <a:endParaRPr b="1">
              <a:latin typeface="Dosis"/>
              <a:ea typeface="Dosis"/>
              <a:cs typeface="Dosis"/>
              <a:sym typeface="Dosis"/>
            </a:endParaRPr>
          </a:p>
        </p:txBody>
      </p:sp>
      <p:sp>
        <p:nvSpPr>
          <p:cNvPr id="4395" name="Google Shape;4395;p5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396" name="Google Shape;4396;p56"/>
          <p:cNvPicPr preferRelativeResize="0"/>
          <p:nvPr/>
        </p:nvPicPr>
        <p:blipFill>
          <a:blip r:embed="rId3">
            <a:alphaModFix/>
          </a:blip>
          <a:stretch>
            <a:fillRect/>
          </a:stretch>
        </p:blipFill>
        <p:spPr>
          <a:xfrm>
            <a:off x="718300" y="1174050"/>
            <a:ext cx="6741901" cy="1182423"/>
          </a:xfrm>
          <a:prstGeom prst="rect">
            <a:avLst/>
          </a:prstGeom>
          <a:noFill/>
          <a:ln>
            <a:noFill/>
          </a:ln>
        </p:spPr>
      </p:pic>
      <p:sp>
        <p:nvSpPr>
          <p:cNvPr id="4397" name="Google Shape;4397;p56"/>
          <p:cNvSpPr txBox="1"/>
          <p:nvPr/>
        </p:nvSpPr>
        <p:spPr>
          <a:xfrm>
            <a:off x="712575" y="2339600"/>
            <a:ext cx="6749400" cy="2005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Jumlah gambar:</a:t>
            </a:r>
            <a:endParaRPr sz="1000">
              <a:solidFill>
                <a:schemeClr val="dk1"/>
              </a:solidFill>
              <a:highlight>
                <a:schemeClr val="lt1"/>
              </a:highlight>
              <a:latin typeface="Titillium Web Light"/>
              <a:ea typeface="Titillium Web Light"/>
              <a:cs typeface="Titillium Web Light"/>
              <a:sym typeface="Titillium Web Light"/>
            </a:endParaRPr>
          </a:p>
          <a:p>
            <a:pPr indent="-292100" lvl="0" marL="457200" rtl="0" algn="just">
              <a:lnSpc>
                <a:spcPct val="115000"/>
              </a:lnSpc>
              <a:spcBef>
                <a:spcPts val="0"/>
              </a:spcBef>
              <a:spcAft>
                <a:spcPts val="0"/>
              </a:spcAft>
              <a:buClr>
                <a:schemeClr val="dk1"/>
              </a:buClr>
              <a:buSzPts val="1000"/>
              <a:buChar char="●"/>
            </a:pPr>
            <a:r>
              <a:rPr lang="en" sz="1000">
                <a:solidFill>
                  <a:schemeClr val="dk1"/>
                </a:solidFill>
                <a:highlight>
                  <a:schemeClr val="lt1"/>
                </a:highlight>
                <a:latin typeface="Titillium Web Light"/>
                <a:ea typeface="Titillium Web Light"/>
                <a:cs typeface="Titillium Web Light"/>
                <a:sym typeface="Titillium Web Light"/>
              </a:rPr>
              <a:t>Train: ≈ X gambar</a:t>
            </a:r>
            <a:endParaRPr sz="1000">
              <a:solidFill>
                <a:schemeClr val="dk1"/>
              </a:solidFill>
              <a:highlight>
                <a:schemeClr val="lt1"/>
              </a:highlight>
              <a:latin typeface="Titillium Web Light"/>
              <a:ea typeface="Titillium Web Light"/>
              <a:cs typeface="Titillium Web Light"/>
              <a:sym typeface="Titillium Web Light"/>
            </a:endParaRPr>
          </a:p>
          <a:p>
            <a:pPr indent="-292100" lvl="0" marL="457200" rtl="0" algn="just">
              <a:lnSpc>
                <a:spcPct val="115000"/>
              </a:lnSpc>
              <a:spcBef>
                <a:spcPts val="0"/>
              </a:spcBef>
              <a:spcAft>
                <a:spcPts val="0"/>
              </a:spcAft>
              <a:buClr>
                <a:schemeClr val="dk1"/>
              </a:buClr>
              <a:buSzPts val="1000"/>
              <a:buChar char="●"/>
            </a:pPr>
            <a:r>
              <a:rPr lang="en" sz="1000">
                <a:solidFill>
                  <a:schemeClr val="dk1"/>
                </a:solidFill>
                <a:highlight>
                  <a:schemeClr val="lt1"/>
                </a:highlight>
                <a:latin typeface="Titillium Web Light"/>
                <a:ea typeface="Titillium Web Light"/>
                <a:cs typeface="Titillium Web Light"/>
                <a:sym typeface="Titillium Web Light"/>
              </a:rPr>
              <a:t>Valid: ≈ Y gambar</a:t>
            </a:r>
            <a:endParaRPr sz="1000">
              <a:solidFill>
                <a:schemeClr val="dk1"/>
              </a:solidFill>
              <a:highlight>
                <a:schemeClr val="lt1"/>
              </a:highlight>
              <a:latin typeface="Titillium Web Light"/>
              <a:ea typeface="Titillium Web Light"/>
              <a:cs typeface="Titillium Web Light"/>
              <a:sym typeface="Titillium Web Light"/>
            </a:endParaRPr>
          </a:p>
          <a:p>
            <a:pPr indent="-292100" lvl="0" marL="457200" rtl="0" algn="just">
              <a:lnSpc>
                <a:spcPct val="115000"/>
              </a:lnSpc>
              <a:spcBef>
                <a:spcPts val="0"/>
              </a:spcBef>
              <a:spcAft>
                <a:spcPts val="0"/>
              </a:spcAft>
              <a:buClr>
                <a:schemeClr val="dk1"/>
              </a:buClr>
              <a:buSzPts val="1000"/>
              <a:buChar char="●"/>
            </a:pPr>
            <a:r>
              <a:rPr lang="en" sz="1000">
                <a:solidFill>
                  <a:schemeClr val="dk1"/>
                </a:solidFill>
                <a:highlight>
                  <a:schemeClr val="lt1"/>
                </a:highlight>
                <a:latin typeface="Titillium Web Light"/>
                <a:ea typeface="Titillium Web Light"/>
                <a:cs typeface="Titillium Web Light"/>
                <a:sym typeface="Titillium Web Light"/>
              </a:rPr>
              <a:t>Test: ≈ Z gambar</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Jumlah kelas: (misal: Car, Truck, Bus, Motorcycle, dll.)</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Distribusi kelas: Ada kelas yang dominan (misalnya Car paling banyak), kelas minoritas (misalnya Bus sedikit).</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Rasio bounding box: Sebagian besar objek berada di ukuran kecil–menengah, cocok untuk deteksi multi-skala YOLO.</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Visualisasi:</a:t>
            </a:r>
            <a:endParaRPr sz="1000">
              <a:solidFill>
                <a:schemeClr val="dk1"/>
              </a:solidFill>
              <a:highlight>
                <a:schemeClr val="lt1"/>
              </a:highlight>
              <a:latin typeface="Titillium Web Light"/>
              <a:ea typeface="Titillium Web Light"/>
              <a:cs typeface="Titillium Web Light"/>
              <a:sym typeface="Titillium Web Light"/>
            </a:endParaRPr>
          </a:p>
          <a:p>
            <a:pPr indent="-292100" lvl="0" marL="457200" rtl="0" algn="just">
              <a:lnSpc>
                <a:spcPct val="115000"/>
              </a:lnSpc>
              <a:spcBef>
                <a:spcPts val="0"/>
              </a:spcBef>
              <a:spcAft>
                <a:spcPts val="0"/>
              </a:spcAft>
              <a:buClr>
                <a:schemeClr val="dk1"/>
              </a:buClr>
              <a:buSzPts val="1000"/>
              <a:buFont typeface="Titillium Web Light"/>
              <a:buChar char="●"/>
            </a:pPr>
            <a:r>
              <a:rPr lang="en" sz="1000">
                <a:solidFill>
                  <a:schemeClr val="dk1"/>
                </a:solidFill>
                <a:highlight>
                  <a:schemeClr val="lt1"/>
                </a:highlight>
                <a:latin typeface="Titillium Web Light"/>
                <a:ea typeface="Titillium Web Light"/>
                <a:cs typeface="Titillium Web Light"/>
                <a:sym typeface="Titillium Web Light"/>
              </a:rPr>
              <a:t>Contoh gambar dengan bounding box terlihat jelas → menandakan anotasi sudah benar.</a:t>
            </a:r>
            <a:endParaRPr sz="1000">
              <a:solidFill>
                <a:schemeClr val="dk1"/>
              </a:solidFill>
              <a:highlight>
                <a:schemeClr val="lt1"/>
              </a:highlight>
              <a:latin typeface="Titillium Web Light"/>
              <a:ea typeface="Titillium Web Light"/>
              <a:cs typeface="Titillium Web Light"/>
              <a:sym typeface="Titillium Web Light"/>
            </a:endParaRPr>
          </a:p>
          <a:p>
            <a:pPr indent="-292100" lvl="0" marL="457200" rtl="0" algn="just">
              <a:lnSpc>
                <a:spcPct val="115000"/>
              </a:lnSpc>
              <a:spcBef>
                <a:spcPts val="0"/>
              </a:spcBef>
              <a:spcAft>
                <a:spcPts val="0"/>
              </a:spcAft>
              <a:buClr>
                <a:schemeClr val="dk1"/>
              </a:buClr>
              <a:buSzPts val="1000"/>
              <a:buFont typeface="Titillium Web Light"/>
              <a:buChar char="●"/>
            </a:pPr>
            <a:r>
              <a:rPr lang="en" sz="1000">
                <a:solidFill>
                  <a:schemeClr val="dk1"/>
                </a:solidFill>
                <a:highlight>
                  <a:schemeClr val="lt1"/>
                </a:highlight>
                <a:latin typeface="Titillium Web Light"/>
                <a:ea typeface="Titillium Web Light"/>
                <a:cs typeface="Titillium Web Light"/>
                <a:sym typeface="Titillium Web Light"/>
              </a:rPr>
              <a:t>Grafik distribusi kelas menunjukkan imbalance → perlu augmentasi/oversampling.</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1200"/>
              </a:spcBef>
              <a:spcAft>
                <a:spcPts val="1200"/>
              </a:spcAft>
              <a:buNone/>
            </a:pPr>
            <a:r>
              <a:t/>
            </a:r>
            <a:endParaRPr sz="1100">
              <a:solidFill>
                <a:schemeClr val="dk1"/>
              </a:solidFill>
              <a:highlight>
                <a:schemeClr val="lt1"/>
              </a:highlight>
              <a:latin typeface="Titillium Web Light"/>
              <a:ea typeface="Titillium Web Light"/>
              <a:cs typeface="Titillium Web Light"/>
              <a:sym typeface="Titillium Web Light"/>
            </a:endParaRPr>
          </a:p>
        </p:txBody>
      </p:sp>
      <p:grpSp>
        <p:nvGrpSpPr>
          <p:cNvPr id="4398" name="Google Shape;4398;p56"/>
          <p:cNvGrpSpPr/>
          <p:nvPr/>
        </p:nvGrpSpPr>
        <p:grpSpPr>
          <a:xfrm>
            <a:off x="7006470" y="399998"/>
            <a:ext cx="571326" cy="483841"/>
            <a:chOff x="5275975" y="4344850"/>
            <a:chExt cx="470150" cy="398125"/>
          </a:xfrm>
        </p:grpSpPr>
        <p:sp>
          <p:nvSpPr>
            <p:cNvPr id="4399" name="Google Shape;4399;p56"/>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5"/>
            </a:solidFill>
            <a:ln>
              <a:noFill/>
            </a:ln>
          </p:spPr>
          <p:txBody>
            <a:bodyPr anchorCtr="0" anchor="ctr" bIns="132900" lIns="132900" spcFirstLastPara="1" rIns="132900" wrap="square" tIns="132900">
              <a:noAutofit/>
            </a:bodyPr>
            <a:lstStyle/>
            <a:p>
              <a:pPr indent="0" lvl="0" marL="0" rtl="0" algn="l">
                <a:spcBef>
                  <a:spcPts val="0"/>
                </a:spcBef>
                <a:spcAft>
                  <a:spcPts val="0"/>
                </a:spcAft>
                <a:buNone/>
              </a:pPr>
              <a:r>
                <a:t/>
              </a:r>
              <a:endParaRPr/>
            </a:p>
          </p:txBody>
        </p:sp>
        <p:sp>
          <p:nvSpPr>
            <p:cNvPr id="4400" name="Google Shape;4400;p56"/>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5"/>
            </a:solidFill>
            <a:ln>
              <a:noFill/>
            </a:ln>
          </p:spPr>
          <p:txBody>
            <a:bodyPr anchorCtr="0" anchor="ctr" bIns="132900" lIns="132900" spcFirstLastPara="1" rIns="132900" wrap="square" tIns="132900">
              <a:noAutofit/>
            </a:bodyPr>
            <a:lstStyle/>
            <a:p>
              <a:pPr indent="0" lvl="0" marL="0" rtl="0" algn="l">
                <a:spcBef>
                  <a:spcPts val="0"/>
                </a:spcBef>
                <a:spcAft>
                  <a:spcPts val="0"/>
                </a:spcAft>
                <a:buNone/>
              </a:pPr>
              <a:r>
                <a:t/>
              </a:r>
              <a:endParaRPr/>
            </a:p>
          </p:txBody>
        </p:sp>
        <p:sp>
          <p:nvSpPr>
            <p:cNvPr id="4401" name="Google Shape;4401;p56"/>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5"/>
            </a:solidFill>
            <a:ln>
              <a:noFill/>
            </a:ln>
          </p:spPr>
          <p:txBody>
            <a:bodyPr anchorCtr="0" anchor="ctr" bIns="132900" lIns="132900" spcFirstLastPara="1" rIns="132900" wrap="square" tIns="132900">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5" name="Shape 4405"/>
        <p:cNvGrpSpPr/>
        <p:nvPr/>
      </p:nvGrpSpPr>
      <p:grpSpPr>
        <a:xfrm>
          <a:off x="0" y="0"/>
          <a:ext cx="0" cy="0"/>
          <a:chOff x="0" y="0"/>
          <a:chExt cx="0" cy="0"/>
        </a:xfrm>
      </p:grpSpPr>
      <p:sp>
        <p:nvSpPr>
          <p:cNvPr id="4406" name="Google Shape;4406;p57"/>
          <p:cNvSpPr txBox="1"/>
          <p:nvPr>
            <p:ph idx="1" type="body"/>
          </p:nvPr>
        </p:nvSpPr>
        <p:spPr>
          <a:xfrm>
            <a:off x="718300" y="1207550"/>
            <a:ext cx="6859500" cy="3438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407" name="Google Shape;4407;p57"/>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Training Model</a:t>
            </a:r>
            <a:endParaRPr b="1">
              <a:latin typeface="Dosis"/>
              <a:ea typeface="Dosis"/>
              <a:cs typeface="Dosis"/>
              <a:sym typeface="Dosis"/>
            </a:endParaRPr>
          </a:p>
        </p:txBody>
      </p:sp>
      <p:sp>
        <p:nvSpPr>
          <p:cNvPr id="4408" name="Google Shape;4408;p5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09" name="Google Shape;4409;p57"/>
          <p:cNvSpPr txBox="1"/>
          <p:nvPr/>
        </p:nvSpPr>
        <p:spPr>
          <a:xfrm>
            <a:off x="712575" y="3327400"/>
            <a:ext cx="67494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Dengan hanya 5 epoch saja sudah ada peningkatan signifikan di Precision, Recall, dan mAP.</a:t>
            </a:r>
            <a:endParaRPr sz="1000">
              <a:solidFill>
                <a:schemeClr val="dk1"/>
              </a:solidFill>
              <a:latin typeface="Titillium Web Light"/>
              <a:ea typeface="Titillium Web Light"/>
              <a:cs typeface="Titillium Web Light"/>
              <a:sym typeface="Titillium Web Light"/>
            </a:endParaRPr>
          </a:p>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Cls_loss turun drastis</a:t>
            </a:r>
            <a:r>
              <a:rPr lang="en" sz="1000">
                <a:solidFill>
                  <a:schemeClr val="dk1"/>
                </a:solidFill>
                <a:latin typeface="Titillium Web Light"/>
                <a:ea typeface="Titillium Web Light"/>
                <a:cs typeface="Titillium Web Light"/>
                <a:sym typeface="Titillium Web Light"/>
              </a:rPr>
              <a:t> →</a:t>
            </a:r>
            <a:r>
              <a:rPr lang="en" sz="1000">
                <a:solidFill>
                  <a:schemeClr val="dk1"/>
                </a:solidFill>
                <a:latin typeface="Titillium Web Light"/>
                <a:ea typeface="Titillium Web Light"/>
                <a:cs typeface="Titillium Web Light"/>
                <a:sym typeface="Titillium Web Light"/>
              </a:rPr>
              <a:t> model cepat belajar membedakan class kendaraan.</a:t>
            </a:r>
            <a:endParaRPr sz="1000">
              <a:solidFill>
                <a:schemeClr val="dk1"/>
              </a:solidFill>
              <a:latin typeface="Titillium Web Light"/>
              <a:ea typeface="Titillium Web Light"/>
              <a:cs typeface="Titillium Web Light"/>
              <a:sym typeface="Titillium Web Light"/>
            </a:endParaRPr>
          </a:p>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Box_loss stabil → mungkin butuh lebih banyak epoch supaya bounding box lebih presisi.</a:t>
            </a:r>
            <a:endParaRPr sz="1000">
              <a:solidFill>
                <a:schemeClr val="dk1"/>
              </a:solidFill>
              <a:latin typeface="Titillium Web Light"/>
              <a:ea typeface="Titillium Web Light"/>
              <a:cs typeface="Titillium Web Light"/>
              <a:sym typeface="Titillium Web Light"/>
            </a:endParaRPr>
          </a:p>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Hasil ini menunjukkan dataset sudah cukup bagus, dan model bisa terus improve kalau dilanjutkan ke 50 epoch atau lebih.</a:t>
            </a:r>
            <a:endParaRPr sz="1000">
              <a:solidFill>
                <a:schemeClr val="dk1"/>
              </a:solidFill>
              <a:latin typeface="Titillium Web Light"/>
              <a:ea typeface="Titillium Web Light"/>
              <a:cs typeface="Titillium Web Light"/>
              <a:sym typeface="Titillium Web Light"/>
            </a:endParaRPr>
          </a:p>
        </p:txBody>
      </p:sp>
      <p:pic>
        <p:nvPicPr>
          <p:cNvPr id="4410" name="Google Shape;4410;p57"/>
          <p:cNvPicPr preferRelativeResize="0"/>
          <p:nvPr/>
        </p:nvPicPr>
        <p:blipFill>
          <a:blip r:embed="rId3">
            <a:alphaModFix/>
          </a:blip>
          <a:stretch>
            <a:fillRect/>
          </a:stretch>
        </p:blipFill>
        <p:spPr>
          <a:xfrm>
            <a:off x="666800" y="1275876"/>
            <a:ext cx="7714124" cy="2051525"/>
          </a:xfrm>
          <a:prstGeom prst="rect">
            <a:avLst/>
          </a:prstGeom>
          <a:noFill/>
          <a:ln>
            <a:noFill/>
          </a:ln>
        </p:spPr>
      </p:pic>
      <p:grpSp>
        <p:nvGrpSpPr>
          <p:cNvPr id="4411" name="Google Shape;4411;p57"/>
          <p:cNvGrpSpPr/>
          <p:nvPr/>
        </p:nvGrpSpPr>
        <p:grpSpPr>
          <a:xfrm>
            <a:off x="6485800" y="324513"/>
            <a:ext cx="717333" cy="634797"/>
            <a:chOff x="1510757" y="3225422"/>
            <a:chExt cx="720214" cy="637347"/>
          </a:xfrm>
        </p:grpSpPr>
        <p:sp>
          <p:nvSpPr>
            <p:cNvPr id="4412" name="Google Shape;4412;p57"/>
            <p:cNvSpPr/>
            <p:nvPr/>
          </p:nvSpPr>
          <p:spPr>
            <a:xfrm>
              <a:off x="1774546" y="3475620"/>
              <a:ext cx="261417" cy="238347"/>
            </a:xfrm>
            <a:custGeom>
              <a:rect b="b" l="l" r="r" t="t"/>
              <a:pathLst>
                <a:path extrusionOk="0" h="351" w="385">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anchorCtr="0" anchor="t" bIns="55150" lIns="110350" spcFirstLastPara="1" rIns="110350" wrap="square" tIns="55150">
              <a:noAutofit/>
            </a:bodyPr>
            <a:lstStyle/>
            <a:p>
              <a:pPr indent="0" lvl="0" marL="0" marR="0" rtl="0" algn="l">
                <a:lnSpc>
                  <a:spcPct val="100000"/>
                </a:lnSpc>
                <a:spcBef>
                  <a:spcPts val="0"/>
                </a:spcBef>
                <a:spcAft>
                  <a:spcPts val="0"/>
                </a:spcAft>
                <a:buClr>
                  <a:schemeClr val="dk1"/>
                </a:buClr>
                <a:buSzPts val="2253"/>
                <a:buFont typeface="Calibri"/>
                <a:buNone/>
              </a:pPr>
              <a:r>
                <a:t/>
              </a:r>
              <a:endParaRPr b="0" i="0" sz="2252" u="none" cap="none" strike="noStrike">
                <a:solidFill>
                  <a:schemeClr val="dk1"/>
                </a:solidFill>
                <a:latin typeface="Calibri"/>
                <a:ea typeface="Calibri"/>
                <a:cs typeface="Calibri"/>
                <a:sym typeface="Calibri"/>
              </a:endParaRPr>
            </a:p>
          </p:txBody>
        </p:sp>
        <p:sp>
          <p:nvSpPr>
            <p:cNvPr id="4413" name="Google Shape;4413;p57"/>
            <p:cNvSpPr/>
            <p:nvPr/>
          </p:nvSpPr>
          <p:spPr>
            <a:xfrm>
              <a:off x="2000650" y="3426634"/>
              <a:ext cx="230321" cy="296287"/>
            </a:xfrm>
            <a:custGeom>
              <a:rect b="b" l="l" r="r" t="t"/>
              <a:pathLst>
                <a:path extrusionOk="0" h="436" w="339">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anchorCtr="0" anchor="t" bIns="55150" lIns="110350" spcFirstLastPara="1" rIns="110350" wrap="square" tIns="55150">
              <a:noAutofit/>
            </a:bodyPr>
            <a:lstStyle/>
            <a:p>
              <a:pPr indent="0" lvl="0" marL="0" marR="0" rtl="0" algn="l">
                <a:lnSpc>
                  <a:spcPct val="100000"/>
                </a:lnSpc>
                <a:spcBef>
                  <a:spcPts val="0"/>
                </a:spcBef>
                <a:spcAft>
                  <a:spcPts val="0"/>
                </a:spcAft>
                <a:buClr>
                  <a:schemeClr val="dk1"/>
                </a:buClr>
                <a:buSzPts val="2253"/>
                <a:buFont typeface="Calibri"/>
                <a:buNone/>
              </a:pPr>
              <a:r>
                <a:t/>
              </a:r>
              <a:endParaRPr b="0" i="0" sz="2252" u="none" cap="none" strike="noStrike">
                <a:solidFill>
                  <a:schemeClr val="dk1"/>
                </a:solidFill>
                <a:latin typeface="Calibri"/>
                <a:ea typeface="Calibri"/>
                <a:cs typeface="Calibri"/>
                <a:sym typeface="Calibri"/>
              </a:endParaRPr>
            </a:p>
          </p:txBody>
        </p:sp>
        <p:sp>
          <p:nvSpPr>
            <p:cNvPr id="4414" name="Google Shape;4414;p57"/>
            <p:cNvSpPr/>
            <p:nvPr/>
          </p:nvSpPr>
          <p:spPr>
            <a:xfrm>
              <a:off x="1774546" y="3225422"/>
              <a:ext cx="211874" cy="236503"/>
            </a:xfrm>
            <a:custGeom>
              <a:rect b="b" l="l" r="r" t="t"/>
              <a:pathLst>
                <a:path extrusionOk="0" h="348" w="312">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anchorCtr="0" anchor="t" bIns="55150" lIns="110350" spcFirstLastPara="1" rIns="110350" wrap="square" tIns="55150">
              <a:noAutofit/>
            </a:bodyPr>
            <a:lstStyle/>
            <a:p>
              <a:pPr indent="0" lvl="0" marL="0" marR="0" rtl="0" algn="l">
                <a:lnSpc>
                  <a:spcPct val="100000"/>
                </a:lnSpc>
                <a:spcBef>
                  <a:spcPts val="0"/>
                </a:spcBef>
                <a:spcAft>
                  <a:spcPts val="0"/>
                </a:spcAft>
                <a:buClr>
                  <a:schemeClr val="dk1"/>
                </a:buClr>
                <a:buSzPts val="2253"/>
                <a:buFont typeface="Calibri"/>
                <a:buNone/>
              </a:pPr>
              <a:r>
                <a:t/>
              </a:r>
              <a:endParaRPr b="0" i="0" sz="2252" u="none" cap="none" strike="noStrike">
                <a:solidFill>
                  <a:schemeClr val="dk1"/>
                </a:solidFill>
                <a:latin typeface="Calibri"/>
                <a:ea typeface="Calibri"/>
                <a:cs typeface="Calibri"/>
                <a:sym typeface="Calibri"/>
              </a:endParaRPr>
            </a:p>
          </p:txBody>
        </p:sp>
        <p:sp>
          <p:nvSpPr>
            <p:cNvPr id="4415" name="Google Shape;4415;p57"/>
            <p:cNvSpPr/>
            <p:nvPr/>
          </p:nvSpPr>
          <p:spPr>
            <a:xfrm>
              <a:off x="1951107" y="3243857"/>
              <a:ext cx="274329" cy="218067"/>
            </a:xfrm>
            <a:custGeom>
              <a:rect b="b" l="l" r="r" t="t"/>
              <a:pathLst>
                <a:path extrusionOk="0" h="321" w="404">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anchorCtr="0" anchor="t" bIns="55150" lIns="110350" spcFirstLastPara="1" rIns="110350" wrap="square" tIns="55150">
              <a:noAutofit/>
            </a:bodyPr>
            <a:lstStyle/>
            <a:p>
              <a:pPr indent="0" lvl="0" marL="0" marR="0" rtl="0" algn="l">
                <a:lnSpc>
                  <a:spcPct val="100000"/>
                </a:lnSpc>
                <a:spcBef>
                  <a:spcPts val="0"/>
                </a:spcBef>
                <a:spcAft>
                  <a:spcPts val="0"/>
                </a:spcAft>
                <a:buClr>
                  <a:schemeClr val="dk1"/>
                </a:buClr>
                <a:buSzPts val="2253"/>
                <a:buFont typeface="Calibri"/>
                <a:buNone/>
              </a:pPr>
              <a:r>
                <a:t/>
              </a:r>
              <a:endParaRPr b="0" i="0" sz="2252" u="none" cap="none" strike="noStrike">
                <a:solidFill>
                  <a:schemeClr val="dk1"/>
                </a:solidFill>
                <a:latin typeface="Calibri"/>
                <a:ea typeface="Calibri"/>
                <a:cs typeface="Calibri"/>
                <a:sym typeface="Calibri"/>
              </a:endParaRPr>
            </a:p>
          </p:txBody>
        </p:sp>
        <p:sp>
          <p:nvSpPr>
            <p:cNvPr id="4416" name="Google Shape;4416;p57"/>
            <p:cNvSpPr/>
            <p:nvPr/>
          </p:nvSpPr>
          <p:spPr>
            <a:xfrm>
              <a:off x="1858610" y="3710542"/>
              <a:ext cx="173926" cy="152226"/>
            </a:xfrm>
            <a:custGeom>
              <a:rect b="b" l="l" r="r" t="t"/>
              <a:pathLst>
                <a:path extrusionOk="0" h="224" w="256">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anchorCtr="0" anchor="t" bIns="55150" lIns="110350" spcFirstLastPara="1" rIns="110350" wrap="square" tIns="55150">
              <a:noAutofit/>
            </a:bodyPr>
            <a:lstStyle/>
            <a:p>
              <a:pPr indent="0" lvl="0" marL="0" marR="0" rtl="0" algn="l">
                <a:lnSpc>
                  <a:spcPct val="100000"/>
                </a:lnSpc>
                <a:spcBef>
                  <a:spcPts val="0"/>
                </a:spcBef>
                <a:spcAft>
                  <a:spcPts val="0"/>
                </a:spcAft>
                <a:buClr>
                  <a:schemeClr val="dk1"/>
                </a:buClr>
                <a:buSzPts val="2253"/>
                <a:buFont typeface="Calibri"/>
                <a:buNone/>
              </a:pPr>
              <a:r>
                <a:t/>
              </a:r>
              <a:endParaRPr b="0" i="0" sz="2252" u="none" cap="none" strike="noStrike">
                <a:solidFill>
                  <a:schemeClr val="dk1"/>
                </a:solidFill>
                <a:latin typeface="Calibri"/>
                <a:ea typeface="Calibri"/>
                <a:cs typeface="Calibri"/>
                <a:sym typeface="Calibri"/>
              </a:endParaRPr>
            </a:p>
          </p:txBody>
        </p:sp>
        <p:sp>
          <p:nvSpPr>
            <p:cNvPr id="4417" name="Google Shape;4417;p57"/>
            <p:cNvSpPr/>
            <p:nvPr/>
          </p:nvSpPr>
          <p:spPr>
            <a:xfrm>
              <a:off x="1521825" y="3426634"/>
              <a:ext cx="288560" cy="234396"/>
            </a:xfrm>
            <a:custGeom>
              <a:rect b="b" l="l" r="r" t="t"/>
              <a:pathLst>
                <a:path extrusionOk="0" h="345" w="425">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anchorCtr="0" anchor="t" bIns="55150" lIns="110350" spcFirstLastPara="1" rIns="110350" wrap="square" tIns="55150">
              <a:noAutofit/>
            </a:bodyPr>
            <a:lstStyle/>
            <a:p>
              <a:pPr indent="0" lvl="0" marL="0" marR="0" rtl="0" algn="l">
                <a:lnSpc>
                  <a:spcPct val="100000"/>
                </a:lnSpc>
                <a:spcBef>
                  <a:spcPts val="0"/>
                </a:spcBef>
                <a:spcAft>
                  <a:spcPts val="0"/>
                </a:spcAft>
                <a:buClr>
                  <a:schemeClr val="dk1"/>
                </a:buClr>
                <a:buSzPts val="2253"/>
                <a:buFont typeface="Calibri"/>
                <a:buNone/>
              </a:pPr>
              <a:r>
                <a:t/>
              </a:r>
              <a:endParaRPr b="0" i="0" sz="2252" u="none" cap="none" strike="noStrike">
                <a:solidFill>
                  <a:schemeClr val="dk1"/>
                </a:solidFill>
                <a:latin typeface="Calibri"/>
                <a:ea typeface="Calibri"/>
                <a:cs typeface="Calibri"/>
                <a:sym typeface="Calibri"/>
              </a:endParaRPr>
            </a:p>
          </p:txBody>
        </p:sp>
        <p:sp>
          <p:nvSpPr>
            <p:cNvPr id="4418" name="Google Shape;4418;p57"/>
            <p:cNvSpPr/>
            <p:nvPr/>
          </p:nvSpPr>
          <p:spPr>
            <a:xfrm>
              <a:off x="1510757" y="3234903"/>
              <a:ext cx="299628" cy="227021"/>
            </a:xfrm>
            <a:custGeom>
              <a:rect b="b" l="l" r="r" t="t"/>
              <a:pathLst>
                <a:path extrusionOk="0" h="334" w="441">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anchorCtr="0" anchor="t" bIns="55150" lIns="110350" spcFirstLastPara="1" rIns="110350" wrap="square" tIns="55150">
              <a:noAutofit/>
            </a:bodyPr>
            <a:lstStyle/>
            <a:p>
              <a:pPr indent="0" lvl="0" marL="0" marR="0" rtl="0" algn="l">
                <a:lnSpc>
                  <a:spcPct val="100000"/>
                </a:lnSpc>
                <a:spcBef>
                  <a:spcPts val="0"/>
                </a:spcBef>
                <a:spcAft>
                  <a:spcPts val="0"/>
                </a:spcAft>
                <a:buClr>
                  <a:schemeClr val="dk1"/>
                </a:buClr>
                <a:buSzPts val="2253"/>
                <a:buFont typeface="Calibri"/>
                <a:buNone/>
              </a:pPr>
              <a:r>
                <a:t/>
              </a:r>
              <a:endParaRPr b="0" i="0" sz="2252" u="none" cap="none" strike="noStrike">
                <a:solidFill>
                  <a:schemeClr val="dk1"/>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2" name="Shape 4422"/>
        <p:cNvGrpSpPr/>
        <p:nvPr/>
      </p:nvGrpSpPr>
      <p:grpSpPr>
        <a:xfrm>
          <a:off x="0" y="0"/>
          <a:ext cx="0" cy="0"/>
          <a:chOff x="0" y="0"/>
          <a:chExt cx="0" cy="0"/>
        </a:xfrm>
      </p:grpSpPr>
      <p:sp>
        <p:nvSpPr>
          <p:cNvPr id="4423" name="Google Shape;4423;p58"/>
          <p:cNvSpPr txBox="1"/>
          <p:nvPr>
            <p:ph idx="1" type="body"/>
          </p:nvPr>
        </p:nvSpPr>
        <p:spPr>
          <a:xfrm>
            <a:off x="718300" y="1207550"/>
            <a:ext cx="6859500" cy="3438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424" name="Google Shape;4424;p58"/>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Object Detection</a:t>
            </a:r>
            <a:endParaRPr b="1">
              <a:latin typeface="Dosis"/>
              <a:ea typeface="Dosis"/>
              <a:cs typeface="Dosis"/>
              <a:sym typeface="Dosis"/>
            </a:endParaRPr>
          </a:p>
        </p:txBody>
      </p:sp>
      <p:sp>
        <p:nvSpPr>
          <p:cNvPr id="4425" name="Google Shape;4425;p5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26" name="Google Shape;4426;p58"/>
          <p:cNvSpPr txBox="1"/>
          <p:nvPr/>
        </p:nvSpPr>
        <p:spPr>
          <a:xfrm>
            <a:off x="712575" y="2844125"/>
            <a:ext cx="6749400" cy="15012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Char char="●"/>
            </a:pPr>
            <a:r>
              <a:rPr lang="en" sz="1000">
                <a:solidFill>
                  <a:schemeClr val="dk1"/>
                </a:solidFill>
                <a:latin typeface="Titillium Web Light"/>
                <a:ea typeface="Titillium Web Light"/>
                <a:cs typeface="Titillium Web Light"/>
                <a:sym typeface="Titillium Web Light"/>
              </a:rPr>
              <a:t>Semua loss (train &amp; val) → cenderung menurun, ini tanda learning berjalan baik.</a:t>
            </a:r>
            <a:endParaRPr sz="1000">
              <a:solidFill>
                <a:schemeClr val="dk1"/>
              </a:solidFill>
              <a:latin typeface="Titillium Web Light"/>
              <a:ea typeface="Titillium Web Light"/>
              <a:cs typeface="Titillium Web Light"/>
              <a:sym typeface="Titillium Web Light"/>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latin typeface="Titillium Web Light"/>
                <a:ea typeface="Titillium Web Light"/>
                <a:cs typeface="Titillium Web Light"/>
                <a:sym typeface="Titillium Web Light"/>
              </a:rPr>
              <a:t>Precision &amp; Recall → meningkat, model makin seimbang dalam prediksi.</a:t>
            </a:r>
            <a:endParaRPr sz="1000">
              <a:solidFill>
                <a:schemeClr val="dk1"/>
              </a:solidFill>
              <a:latin typeface="Titillium Web Light"/>
              <a:ea typeface="Titillium Web Light"/>
              <a:cs typeface="Titillium Web Light"/>
              <a:sym typeface="Titillium Web Light"/>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latin typeface="Titillium Web Light"/>
                <a:ea typeface="Titillium Web Light"/>
                <a:cs typeface="Titillium Web Light"/>
                <a:sym typeface="Titillium Web Light"/>
              </a:rPr>
              <a:t>mAP (50 &amp; 50-95) → naik, menunjukkan performa deteksi makin bagus.</a:t>
            </a:r>
            <a:endParaRPr sz="1000">
              <a:solidFill>
                <a:schemeClr val="dk1"/>
              </a:solidFill>
              <a:latin typeface="Titillium Web Light"/>
              <a:ea typeface="Titillium Web Light"/>
              <a:cs typeface="Titillium Web Light"/>
              <a:sym typeface="Titillium Web Light"/>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latin typeface="Titillium Web Light"/>
                <a:ea typeface="Titillium Web Light"/>
                <a:cs typeface="Titillium Web Light"/>
                <a:sym typeface="Titillium Web Light"/>
              </a:rPr>
              <a:t>Masih ada sedikit fluktuasi (naik turun), ini normal karena batch training, tapi tren utamanya positif.</a:t>
            </a:r>
            <a:endParaRPr sz="1000">
              <a:solidFill>
                <a:schemeClr val="dk1"/>
              </a:solidFill>
              <a:latin typeface="Titillium Web Light"/>
              <a:ea typeface="Titillium Web Light"/>
              <a:cs typeface="Titillium Web Light"/>
              <a:sym typeface="Titillium Web Light"/>
            </a:endParaRPr>
          </a:p>
          <a:p>
            <a:pPr indent="0" lvl="0" marL="0" rtl="0" algn="l">
              <a:lnSpc>
                <a:spcPct val="115000"/>
              </a:lnSpc>
              <a:spcBef>
                <a:spcPts val="1200"/>
              </a:spcBef>
              <a:spcAft>
                <a:spcPts val="1200"/>
              </a:spcAft>
              <a:buNone/>
            </a:pPr>
            <a:r>
              <a:rPr lang="en" sz="1000">
                <a:solidFill>
                  <a:schemeClr val="dk1"/>
                </a:solidFill>
                <a:latin typeface="Titillium Web Light"/>
                <a:ea typeface="Titillium Web Light"/>
                <a:cs typeface="Titillium Web Light"/>
                <a:sym typeface="Titillium Web Light"/>
              </a:rPr>
              <a:t>Kesimpulan :</a:t>
            </a:r>
            <a:br>
              <a:rPr lang="en" sz="1000">
                <a:solidFill>
                  <a:schemeClr val="dk1"/>
                </a:solidFill>
                <a:latin typeface="Titillium Web Light"/>
                <a:ea typeface="Titillium Web Light"/>
                <a:cs typeface="Titillium Web Light"/>
                <a:sym typeface="Titillium Web Light"/>
              </a:rPr>
            </a:br>
            <a:r>
              <a:rPr lang="en" sz="1000">
                <a:solidFill>
                  <a:schemeClr val="dk1"/>
                </a:solidFill>
                <a:latin typeface="Titillium Web Light"/>
                <a:ea typeface="Titillium Web Light"/>
                <a:cs typeface="Titillium Web Light"/>
                <a:sym typeface="Titillium Web Light"/>
              </a:rPr>
              <a:t> Model YOLO kamu belajar dengan baik – deteksi bounding box makin akurat, klasifikasi makin benar, dan hasil validasi juga ikut membaik → tidak overfitting.</a:t>
            </a:r>
            <a:endParaRPr sz="1000">
              <a:solidFill>
                <a:schemeClr val="dk1"/>
              </a:solidFill>
              <a:latin typeface="Titillium Web Light"/>
              <a:ea typeface="Titillium Web Light"/>
              <a:cs typeface="Titillium Web Light"/>
              <a:sym typeface="Titillium Web Light"/>
            </a:endParaRPr>
          </a:p>
        </p:txBody>
      </p:sp>
      <p:pic>
        <p:nvPicPr>
          <p:cNvPr id="4427" name="Google Shape;4427;p58"/>
          <p:cNvPicPr preferRelativeResize="0"/>
          <p:nvPr/>
        </p:nvPicPr>
        <p:blipFill>
          <a:blip r:embed="rId3">
            <a:alphaModFix/>
          </a:blip>
          <a:stretch>
            <a:fillRect/>
          </a:stretch>
        </p:blipFill>
        <p:spPr>
          <a:xfrm>
            <a:off x="784599" y="1006724"/>
            <a:ext cx="3791751" cy="1939350"/>
          </a:xfrm>
          <a:prstGeom prst="rect">
            <a:avLst/>
          </a:prstGeom>
          <a:noFill/>
          <a:ln>
            <a:noFill/>
          </a:ln>
        </p:spPr>
      </p:pic>
      <p:grpSp>
        <p:nvGrpSpPr>
          <p:cNvPr id="4428" name="Google Shape;4428;p58"/>
          <p:cNvGrpSpPr/>
          <p:nvPr/>
        </p:nvGrpSpPr>
        <p:grpSpPr>
          <a:xfrm>
            <a:off x="7128494" y="354151"/>
            <a:ext cx="600014" cy="575559"/>
            <a:chOff x="5241175" y="4959100"/>
            <a:chExt cx="539775" cy="517775"/>
          </a:xfrm>
        </p:grpSpPr>
        <p:sp>
          <p:nvSpPr>
            <p:cNvPr id="4429" name="Google Shape;4429;p58"/>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5"/>
            </a:solidFill>
            <a:ln>
              <a:noFill/>
            </a:ln>
          </p:spPr>
          <p:txBody>
            <a:bodyPr anchorCtr="0" anchor="ctr" bIns="121575" lIns="121575" spcFirstLastPara="1" rIns="121575" wrap="square" tIns="121575">
              <a:noAutofit/>
            </a:bodyPr>
            <a:lstStyle/>
            <a:p>
              <a:pPr indent="0" lvl="0" marL="0" rtl="0" algn="l">
                <a:spcBef>
                  <a:spcPts val="0"/>
                </a:spcBef>
                <a:spcAft>
                  <a:spcPts val="0"/>
                </a:spcAft>
                <a:buNone/>
              </a:pPr>
              <a:r>
                <a:t/>
              </a:r>
              <a:endParaRPr/>
            </a:p>
          </p:txBody>
        </p:sp>
        <p:sp>
          <p:nvSpPr>
            <p:cNvPr id="4430" name="Google Shape;4430;p58"/>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5"/>
            </a:solidFill>
            <a:ln>
              <a:noFill/>
            </a:ln>
          </p:spPr>
          <p:txBody>
            <a:bodyPr anchorCtr="0" anchor="ctr" bIns="121575" lIns="121575" spcFirstLastPara="1" rIns="121575" wrap="square" tIns="121575">
              <a:noAutofit/>
            </a:bodyPr>
            <a:lstStyle/>
            <a:p>
              <a:pPr indent="0" lvl="0" marL="0" rtl="0" algn="l">
                <a:spcBef>
                  <a:spcPts val="0"/>
                </a:spcBef>
                <a:spcAft>
                  <a:spcPts val="0"/>
                </a:spcAft>
                <a:buNone/>
              </a:pPr>
              <a:r>
                <a:t/>
              </a:r>
              <a:endParaRPr/>
            </a:p>
          </p:txBody>
        </p:sp>
        <p:sp>
          <p:nvSpPr>
            <p:cNvPr id="4431" name="Google Shape;4431;p58"/>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5"/>
            </a:solidFill>
            <a:ln>
              <a:noFill/>
            </a:ln>
          </p:spPr>
          <p:txBody>
            <a:bodyPr anchorCtr="0" anchor="ctr" bIns="121575" lIns="121575" spcFirstLastPara="1" rIns="121575" wrap="square" tIns="121575">
              <a:noAutofit/>
            </a:bodyPr>
            <a:lstStyle/>
            <a:p>
              <a:pPr indent="0" lvl="0" marL="0" rtl="0" algn="l">
                <a:spcBef>
                  <a:spcPts val="0"/>
                </a:spcBef>
                <a:spcAft>
                  <a:spcPts val="0"/>
                </a:spcAft>
                <a:buNone/>
              </a:pPr>
              <a:r>
                <a:t/>
              </a:r>
              <a:endParaRPr/>
            </a:p>
          </p:txBody>
        </p:sp>
        <p:sp>
          <p:nvSpPr>
            <p:cNvPr id="4432" name="Google Shape;4432;p58"/>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5"/>
            </a:solidFill>
            <a:ln>
              <a:noFill/>
            </a:ln>
          </p:spPr>
          <p:txBody>
            <a:bodyPr anchorCtr="0" anchor="ctr" bIns="121575" lIns="121575" spcFirstLastPara="1" rIns="121575" wrap="square" tIns="121575">
              <a:noAutofit/>
            </a:bodyPr>
            <a:lstStyle/>
            <a:p>
              <a:pPr indent="0" lvl="0" marL="0" rtl="0" algn="l">
                <a:spcBef>
                  <a:spcPts val="0"/>
                </a:spcBef>
                <a:spcAft>
                  <a:spcPts val="0"/>
                </a:spcAft>
                <a:buNone/>
              </a:pPr>
              <a:r>
                <a:t/>
              </a:r>
              <a:endParaRPr/>
            </a:p>
          </p:txBody>
        </p:sp>
        <p:sp>
          <p:nvSpPr>
            <p:cNvPr id="4433" name="Google Shape;4433;p58"/>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5"/>
            </a:solidFill>
            <a:ln>
              <a:noFill/>
            </a:ln>
          </p:spPr>
          <p:txBody>
            <a:bodyPr anchorCtr="0" anchor="ctr" bIns="121575" lIns="121575" spcFirstLastPara="1" rIns="121575" wrap="square" tIns="121575">
              <a:noAutofit/>
            </a:bodyPr>
            <a:lstStyle/>
            <a:p>
              <a:pPr indent="0" lvl="0" marL="0" rtl="0" algn="l">
                <a:spcBef>
                  <a:spcPts val="0"/>
                </a:spcBef>
                <a:spcAft>
                  <a:spcPts val="0"/>
                </a:spcAft>
                <a:buNone/>
              </a:pPr>
              <a:r>
                <a:t/>
              </a:r>
              <a:endParaRPr/>
            </a:p>
          </p:txBody>
        </p:sp>
        <p:sp>
          <p:nvSpPr>
            <p:cNvPr id="4434" name="Google Shape;4434;p58"/>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5"/>
            </a:solidFill>
            <a:ln>
              <a:noFill/>
            </a:ln>
          </p:spPr>
          <p:txBody>
            <a:bodyPr anchorCtr="0" anchor="ctr" bIns="121575" lIns="121575" spcFirstLastPara="1" rIns="121575" wrap="square" tIns="12157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8" name="Shape 4438"/>
        <p:cNvGrpSpPr/>
        <p:nvPr/>
      </p:nvGrpSpPr>
      <p:grpSpPr>
        <a:xfrm>
          <a:off x="0" y="0"/>
          <a:ext cx="0" cy="0"/>
          <a:chOff x="0" y="0"/>
          <a:chExt cx="0" cy="0"/>
        </a:xfrm>
      </p:grpSpPr>
      <p:sp>
        <p:nvSpPr>
          <p:cNvPr id="4439" name="Google Shape;4439;p59"/>
          <p:cNvSpPr txBox="1"/>
          <p:nvPr>
            <p:ph idx="1" type="body"/>
          </p:nvPr>
        </p:nvSpPr>
        <p:spPr>
          <a:xfrm>
            <a:off x="718300" y="1207550"/>
            <a:ext cx="6859500" cy="3438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440" name="Google Shape;4440;p59"/>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Prediction Result</a:t>
            </a:r>
            <a:endParaRPr b="1">
              <a:latin typeface="Dosis"/>
              <a:ea typeface="Dosis"/>
              <a:cs typeface="Dosis"/>
              <a:sym typeface="Dosis"/>
            </a:endParaRPr>
          </a:p>
        </p:txBody>
      </p:sp>
      <p:sp>
        <p:nvSpPr>
          <p:cNvPr id="4441" name="Google Shape;4441;p5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442" name="Google Shape;4442;p59"/>
          <p:cNvPicPr preferRelativeResize="0"/>
          <p:nvPr/>
        </p:nvPicPr>
        <p:blipFill rotWithShape="1">
          <a:blip r:embed="rId3">
            <a:alphaModFix/>
          </a:blip>
          <a:srcRect b="534" l="13280" r="-13279" t="534"/>
          <a:stretch/>
        </p:blipFill>
        <p:spPr>
          <a:xfrm>
            <a:off x="782275" y="992200"/>
            <a:ext cx="3566449" cy="3033375"/>
          </a:xfrm>
          <a:prstGeom prst="rect">
            <a:avLst/>
          </a:prstGeom>
          <a:noFill/>
          <a:ln>
            <a:noFill/>
          </a:ln>
        </p:spPr>
      </p:pic>
      <p:pic>
        <p:nvPicPr>
          <p:cNvPr id="4443" name="Google Shape;4443;p59"/>
          <p:cNvPicPr preferRelativeResize="0"/>
          <p:nvPr/>
        </p:nvPicPr>
        <p:blipFill rotWithShape="1">
          <a:blip r:embed="rId4">
            <a:alphaModFix/>
          </a:blip>
          <a:srcRect b="0" l="0" r="0" t="2248"/>
          <a:stretch/>
        </p:blipFill>
        <p:spPr>
          <a:xfrm>
            <a:off x="4004650" y="1059875"/>
            <a:ext cx="4250425" cy="2940900"/>
          </a:xfrm>
          <a:prstGeom prst="rect">
            <a:avLst/>
          </a:prstGeom>
          <a:noFill/>
          <a:ln>
            <a:noFill/>
          </a:ln>
        </p:spPr>
      </p:pic>
      <p:sp>
        <p:nvSpPr>
          <p:cNvPr id="4444" name="Google Shape;4444;p59"/>
          <p:cNvSpPr txBox="1"/>
          <p:nvPr/>
        </p:nvSpPr>
        <p:spPr>
          <a:xfrm>
            <a:off x="817175" y="3988475"/>
            <a:ext cx="67419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Titillium Web Light"/>
              <a:ea typeface="Titillium Web Light"/>
              <a:cs typeface="Titillium Web Light"/>
              <a:sym typeface="Titillium Web Light"/>
            </a:endParaRPr>
          </a:p>
        </p:txBody>
      </p:sp>
      <p:grpSp>
        <p:nvGrpSpPr>
          <p:cNvPr id="4445" name="Google Shape;4445;p59"/>
          <p:cNvGrpSpPr/>
          <p:nvPr/>
        </p:nvGrpSpPr>
        <p:grpSpPr>
          <a:xfrm>
            <a:off x="7006470" y="399998"/>
            <a:ext cx="571326" cy="483841"/>
            <a:chOff x="5275975" y="4344850"/>
            <a:chExt cx="470150" cy="398125"/>
          </a:xfrm>
        </p:grpSpPr>
        <p:sp>
          <p:nvSpPr>
            <p:cNvPr id="4446" name="Google Shape;4446;p59"/>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5"/>
            </a:solidFill>
            <a:ln>
              <a:noFill/>
            </a:ln>
          </p:spPr>
          <p:txBody>
            <a:bodyPr anchorCtr="0" anchor="ctr" bIns="132900" lIns="132900" spcFirstLastPara="1" rIns="132900" wrap="square" tIns="132900">
              <a:noAutofit/>
            </a:bodyPr>
            <a:lstStyle/>
            <a:p>
              <a:pPr indent="0" lvl="0" marL="0" rtl="0" algn="l">
                <a:spcBef>
                  <a:spcPts val="0"/>
                </a:spcBef>
                <a:spcAft>
                  <a:spcPts val="0"/>
                </a:spcAft>
                <a:buNone/>
              </a:pPr>
              <a:r>
                <a:t/>
              </a:r>
              <a:endParaRPr/>
            </a:p>
          </p:txBody>
        </p:sp>
        <p:sp>
          <p:nvSpPr>
            <p:cNvPr id="4447" name="Google Shape;4447;p59"/>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5"/>
            </a:solidFill>
            <a:ln>
              <a:noFill/>
            </a:ln>
          </p:spPr>
          <p:txBody>
            <a:bodyPr anchorCtr="0" anchor="ctr" bIns="132900" lIns="132900" spcFirstLastPara="1" rIns="132900" wrap="square" tIns="132900">
              <a:noAutofit/>
            </a:bodyPr>
            <a:lstStyle/>
            <a:p>
              <a:pPr indent="0" lvl="0" marL="0" rtl="0" algn="l">
                <a:spcBef>
                  <a:spcPts val="0"/>
                </a:spcBef>
                <a:spcAft>
                  <a:spcPts val="0"/>
                </a:spcAft>
                <a:buNone/>
              </a:pPr>
              <a:r>
                <a:t/>
              </a:r>
              <a:endParaRPr/>
            </a:p>
          </p:txBody>
        </p:sp>
        <p:sp>
          <p:nvSpPr>
            <p:cNvPr id="4448" name="Google Shape;4448;p59"/>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5"/>
            </a:solidFill>
            <a:ln>
              <a:noFill/>
            </a:ln>
          </p:spPr>
          <p:txBody>
            <a:bodyPr anchorCtr="0" anchor="ctr" bIns="132900" lIns="132900" spcFirstLastPara="1" rIns="132900" wrap="square" tIns="132900">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2" name="Shape 4452"/>
        <p:cNvGrpSpPr/>
        <p:nvPr/>
      </p:nvGrpSpPr>
      <p:grpSpPr>
        <a:xfrm>
          <a:off x="0" y="0"/>
          <a:ext cx="0" cy="0"/>
          <a:chOff x="0" y="0"/>
          <a:chExt cx="0" cy="0"/>
        </a:xfrm>
      </p:grpSpPr>
      <p:sp>
        <p:nvSpPr>
          <p:cNvPr id="4453" name="Google Shape;4453;p60"/>
          <p:cNvSpPr txBox="1"/>
          <p:nvPr>
            <p:ph idx="1" type="body"/>
          </p:nvPr>
        </p:nvSpPr>
        <p:spPr>
          <a:xfrm>
            <a:off x="718300" y="1207550"/>
            <a:ext cx="6859500" cy="34380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Font typeface="Titillium Web Light"/>
              <a:buChar char="●"/>
            </a:pPr>
            <a:r>
              <a:rPr lang="en" sz="1000"/>
              <a:t>Model YOLOv8 berhasil mendeteksi kendaraan (mobil, motor, bus, dll.) dengan hasil visual yang jelas.</a:t>
            </a:r>
            <a:endParaRPr sz="1000"/>
          </a:p>
          <a:p>
            <a:pPr indent="-292100" lvl="0" marL="457200" rtl="0" algn="l">
              <a:lnSpc>
                <a:spcPct val="115000"/>
              </a:lnSpc>
              <a:spcBef>
                <a:spcPts val="0"/>
              </a:spcBef>
              <a:spcAft>
                <a:spcPts val="0"/>
              </a:spcAft>
              <a:buClr>
                <a:schemeClr val="dk1"/>
              </a:buClr>
              <a:buSzPts val="1000"/>
              <a:buFont typeface="Titillium Web Light"/>
              <a:buChar char="●"/>
            </a:pPr>
            <a:r>
              <a:rPr lang="en" sz="1000"/>
              <a:t>Evaluasi metrik (Precision, Recall, mAP) menunjukkan performa yang cukup baik.</a:t>
            </a:r>
            <a:endParaRPr sz="1000"/>
          </a:p>
          <a:p>
            <a:pPr indent="-292100" lvl="0" marL="457200" rtl="0" algn="l">
              <a:lnSpc>
                <a:spcPct val="115000"/>
              </a:lnSpc>
              <a:spcBef>
                <a:spcPts val="0"/>
              </a:spcBef>
              <a:spcAft>
                <a:spcPts val="0"/>
              </a:spcAft>
              <a:buClr>
                <a:schemeClr val="dk1"/>
              </a:buClr>
              <a:buSzPts val="1000"/>
              <a:buFont typeface="Titillium Web Light"/>
              <a:buChar char="●"/>
            </a:pPr>
            <a:r>
              <a:rPr lang="en" sz="1000"/>
              <a:t>Tantangan utama: pencahayaan, sudut kamera, dan variasi dataset masih mempengaruhi akurasi.</a:t>
            </a:r>
            <a:endParaRPr sz="1000"/>
          </a:p>
          <a:p>
            <a:pPr indent="-298450" lvl="0" marL="457200" rtl="0" algn="l">
              <a:lnSpc>
                <a:spcPct val="115000"/>
              </a:lnSpc>
              <a:spcBef>
                <a:spcPts val="0"/>
              </a:spcBef>
              <a:spcAft>
                <a:spcPts val="0"/>
              </a:spcAft>
              <a:buClr>
                <a:srgbClr val="000000"/>
              </a:buClr>
              <a:buSzPts val="1100"/>
              <a:buFont typeface="Arial"/>
              <a:buChar char="●"/>
            </a:pPr>
            <a:r>
              <a:rPr lang="en" sz="1000"/>
              <a:t>Sistem ini dapat menjadi fondasi awal untuk aplikasi nyata (monitoring, keamanan, otomotif).</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p:txBody>
      </p:sp>
      <p:sp>
        <p:nvSpPr>
          <p:cNvPr id="4454" name="Google Shape;4454;p60"/>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Conclusion</a:t>
            </a:r>
            <a:endParaRPr b="1">
              <a:latin typeface="Dosis"/>
              <a:ea typeface="Dosis"/>
              <a:cs typeface="Dosis"/>
              <a:sym typeface="Dosis"/>
            </a:endParaRPr>
          </a:p>
        </p:txBody>
      </p:sp>
      <p:sp>
        <p:nvSpPr>
          <p:cNvPr id="4455" name="Google Shape;4455;p6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56" name="Google Shape;4456;p60"/>
          <p:cNvSpPr txBox="1"/>
          <p:nvPr/>
        </p:nvSpPr>
        <p:spPr>
          <a:xfrm>
            <a:off x="817175" y="3988475"/>
            <a:ext cx="6741900" cy="6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Titillium Web Light"/>
              <a:ea typeface="Titillium Web Light"/>
              <a:cs typeface="Titillium Web Light"/>
              <a:sym typeface="Titillium Web Light"/>
            </a:endParaRPr>
          </a:p>
        </p:txBody>
      </p:sp>
      <p:grpSp>
        <p:nvGrpSpPr>
          <p:cNvPr id="4457" name="Google Shape;4457;p60"/>
          <p:cNvGrpSpPr/>
          <p:nvPr/>
        </p:nvGrpSpPr>
        <p:grpSpPr>
          <a:xfrm>
            <a:off x="6753487" y="381942"/>
            <a:ext cx="669698" cy="634807"/>
            <a:chOff x="5300400" y="3670175"/>
            <a:chExt cx="421300" cy="399325"/>
          </a:xfrm>
        </p:grpSpPr>
        <p:sp>
          <p:nvSpPr>
            <p:cNvPr id="4458" name="Google Shape;4458;p60"/>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5"/>
            </a:solidFill>
            <a:ln>
              <a:noFill/>
            </a:ln>
          </p:spPr>
          <p:txBody>
            <a:bodyPr anchorCtr="0" anchor="ctr" bIns="173825" lIns="173825" spcFirstLastPara="1" rIns="173825" wrap="square" tIns="173825">
              <a:noAutofit/>
            </a:bodyPr>
            <a:lstStyle/>
            <a:p>
              <a:pPr indent="0" lvl="0" marL="0" rtl="0" algn="l">
                <a:spcBef>
                  <a:spcPts val="0"/>
                </a:spcBef>
                <a:spcAft>
                  <a:spcPts val="0"/>
                </a:spcAft>
                <a:buNone/>
              </a:pPr>
              <a:r>
                <a:t/>
              </a:r>
              <a:endParaRPr/>
            </a:p>
          </p:txBody>
        </p:sp>
        <p:sp>
          <p:nvSpPr>
            <p:cNvPr id="4459" name="Google Shape;4459;p60"/>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5"/>
            </a:solidFill>
            <a:ln>
              <a:noFill/>
            </a:ln>
          </p:spPr>
          <p:txBody>
            <a:bodyPr anchorCtr="0" anchor="ctr" bIns="173825" lIns="173825" spcFirstLastPara="1" rIns="173825" wrap="square" tIns="173825">
              <a:noAutofit/>
            </a:bodyPr>
            <a:lstStyle/>
            <a:p>
              <a:pPr indent="0" lvl="0" marL="0" rtl="0" algn="l">
                <a:spcBef>
                  <a:spcPts val="0"/>
                </a:spcBef>
                <a:spcAft>
                  <a:spcPts val="0"/>
                </a:spcAft>
                <a:buNone/>
              </a:pPr>
              <a:r>
                <a:t/>
              </a:r>
              <a:endParaRPr/>
            </a:p>
          </p:txBody>
        </p:sp>
        <p:sp>
          <p:nvSpPr>
            <p:cNvPr id="4460" name="Google Shape;4460;p60"/>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5"/>
            </a:solidFill>
            <a:ln>
              <a:noFill/>
            </a:ln>
          </p:spPr>
          <p:txBody>
            <a:bodyPr anchorCtr="0" anchor="ctr" bIns="173825" lIns="173825" spcFirstLastPara="1" rIns="173825" wrap="square" tIns="173825">
              <a:noAutofit/>
            </a:bodyPr>
            <a:lstStyle/>
            <a:p>
              <a:pPr indent="0" lvl="0" marL="0" rtl="0" algn="l">
                <a:spcBef>
                  <a:spcPts val="0"/>
                </a:spcBef>
                <a:spcAft>
                  <a:spcPts val="0"/>
                </a:spcAft>
                <a:buNone/>
              </a:pPr>
              <a:r>
                <a:t/>
              </a:r>
              <a:endParaRPr/>
            </a:p>
          </p:txBody>
        </p:sp>
        <p:sp>
          <p:nvSpPr>
            <p:cNvPr id="4461" name="Google Shape;4461;p60"/>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5"/>
            </a:solidFill>
            <a:ln>
              <a:noFill/>
            </a:ln>
          </p:spPr>
          <p:txBody>
            <a:bodyPr anchorCtr="0" anchor="ctr" bIns="173825" lIns="173825" spcFirstLastPara="1" rIns="173825" wrap="square" tIns="173825">
              <a:noAutofit/>
            </a:bodyPr>
            <a:lstStyle/>
            <a:p>
              <a:pPr indent="0" lvl="0" marL="0" rtl="0" algn="l">
                <a:spcBef>
                  <a:spcPts val="0"/>
                </a:spcBef>
                <a:spcAft>
                  <a:spcPts val="0"/>
                </a:spcAft>
                <a:buNone/>
              </a:pPr>
              <a:r>
                <a:t/>
              </a:r>
              <a:endParaRPr/>
            </a:p>
          </p:txBody>
        </p:sp>
        <p:sp>
          <p:nvSpPr>
            <p:cNvPr id="4462" name="Google Shape;4462;p60"/>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5"/>
            </a:solidFill>
            <a:ln>
              <a:noFill/>
            </a:ln>
          </p:spPr>
          <p:txBody>
            <a:bodyPr anchorCtr="0" anchor="ctr" bIns="173825" lIns="173825" spcFirstLastPara="1" rIns="173825" wrap="square" tIns="173825">
              <a:noAutofit/>
            </a:bodyPr>
            <a:lstStyle/>
            <a:p>
              <a:pPr indent="0" lvl="0" marL="0" rtl="0" algn="l">
                <a:spcBef>
                  <a:spcPts val="0"/>
                </a:spcBef>
                <a:spcAft>
                  <a:spcPts val="0"/>
                </a:spcAft>
                <a:buNone/>
              </a:pPr>
              <a:r>
                <a:t/>
              </a:r>
              <a:endParaRPr/>
            </a:p>
          </p:txBody>
        </p:sp>
      </p:grpSp>
      <p:grpSp>
        <p:nvGrpSpPr>
          <p:cNvPr id="4463" name="Google Shape;4463;p60"/>
          <p:cNvGrpSpPr/>
          <p:nvPr/>
        </p:nvGrpSpPr>
        <p:grpSpPr>
          <a:xfrm>
            <a:off x="817182" y="4085392"/>
            <a:ext cx="536885" cy="634809"/>
            <a:chOff x="4636075" y="261925"/>
            <a:chExt cx="401800" cy="475050"/>
          </a:xfrm>
        </p:grpSpPr>
        <p:sp>
          <p:nvSpPr>
            <p:cNvPr id="4464" name="Google Shape;4464;p60"/>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5"/>
            </a:solidFill>
            <a:ln>
              <a:noFill/>
            </a:ln>
          </p:spPr>
          <p:txBody>
            <a:bodyPr anchorCtr="0" anchor="ctr" bIns="146100" lIns="146100" spcFirstLastPara="1" rIns="146100" wrap="square" tIns="146100">
              <a:noAutofit/>
            </a:bodyPr>
            <a:lstStyle/>
            <a:p>
              <a:pPr indent="0" lvl="0" marL="0" rtl="0" algn="l">
                <a:spcBef>
                  <a:spcPts val="0"/>
                </a:spcBef>
                <a:spcAft>
                  <a:spcPts val="0"/>
                </a:spcAft>
                <a:buNone/>
              </a:pPr>
              <a:r>
                <a:t/>
              </a:r>
              <a:endParaRPr/>
            </a:p>
          </p:txBody>
        </p:sp>
        <p:sp>
          <p:nvSpPr>
            <p:cNvPr id="4465" name="Google Shape;4465;p60"/>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5"/>
            </a:solidFill>
            <a:ln>
              <a:noFill/>
            </a:ln>
          </p:spPr>
          <p:txBody>
            <a:bodyPr anchorCtr="0" anchor="ctr" bIns="146100" lIns="146100" spcFirstLastPara="1" rIns="146100" wrap="square" tIns="146100">
              <a:noAutofit/>
            </a:bodyPr>
            <a:lstStyle/>
            <a:p>
              <a:pPr indent="0" lvl="0" marL="0" rtl="0" algn="l">
                <a:spcBef>
                  <a:spcPts val="0"/>
                </a:spcBef>
                <a:spcAft>
                  <a:spcPts val="0"/>
                </a:spcAft>
                <a:buNone/>
              </a:pPr>
              <a:r>
                <a:t/>
              </a:r>
              <a:endParaRPr/>
            </a:p>
          </p:txBody>
        </p:sp>
        <p:sp>
          <p:nvSpPr>
            <p:cNvPr id="4466" name="Google Shape;4466;p60"/>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5"/>
            </a:solidFill>
            <a:ln>
              <a:noFill/>
            </a:ln>
          </p:spPr>
          <p:txBody>
            <a:bodyPr anchorCtr="0" anchor="ctr" bIns="146100" lIns="146100" spcFirstLastPara="1" rIns="146100" wrap="square" tIns="146100">
              <a:noAutofit/>
            </a:bodyPr>
            <a:lstStyle/>
            <a:p>
              <a:pPr indent="0" lvl="0" marL="0" rtl="0" algn="l">
                <a:spcBef>
                  <a:spcPts val="0"/>
                </a:spcBef>
                <a:spcAft>
                  <a:spcPts val="0"/>
                </a:spcAft>
                <a:buNone/>
              </a:pPr>
              <a:r>
                <a:t/>
              </a:r>
              <a:endParaRPr/>
            </a:p>
          </p:txBody>
        </p:sp>
        <p:sp>
          <p:nvSpPr>
            <p:cNvPr id="4467" name="Google Shape;4467;p60"/>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chemeClr val="accent5"/>
            </a:solidFill>
            <a:ln>
              <a:noFill/>
            </a:ln>
          </p:spPr>
          <p:txBody>
            <a:bodyPr anchorCtr="0" anchor="ctr" bIns="146100" lIns="146100" spcFirstLastPara="1" rIns="146100" wrap="square" tIns="146100">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1" name="Shape 4471"/>
        <p:cNvGrpSpPr/>
        <p:nvPr/>
      </p:nvGrpSpPr>
      <p:grpSpPr>
        <a:xfrm>
          <a:off x="0" y="0"/>
          <a:ext cx="0" cy="0"/>
          <a:chOff x="0" y="0"/>
          <a:chExt cx="0" cy="0"/>
        </a:xfrm>
      </p:grpSpPr>
      <p:sp>
        <p:nvSpPr>
          <p:cNvPr id="4472" name="Google Shape;4472;p61"/>
          <p:cNvSpPr txBox="1"/>
          <p:nvPr>
            <p:ph idx="4294967295" type="ctrTitle"/>
          </p:nvPr>
        </p:nvSpPr>
        <p:spPr>
          <a:xfrm>
            <a:off x="685800" y="745150"/>
            <a:ext cx="4863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rgbClr val="80BFB7"/>
                </a:solidFill>
              </a:rPr>
              <a:t>THANKS!</a:t>
            </a:r>
            <a:endParaRPr sz="6000">
              <a:solidFill>
                <a:srgbClr val="80BFB7"/>
              </a:solidFill>
            </a:endParaRPr>
          </a:p>
        </p:txBody>
      </p:sp>
      <p:sp>
        <p:nvSpPr>
          <p:cNvPr id="4473" name="Google Shape;4473;p61"/>
          <p:cNvSpPr txBox="1"/>
          <p:nvPr>
            <p:ph idx="4294967295" type="subTitle"/>
          </p:nvPr>
        </p:nvSpPr>
        <p:spPr>
          <a:xfrm>
            <a:off x="685800" y="1944725"/>
            <a:ext cx="48639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600">
                <a:solidFill>
                  <a:srgbClr val="D3EBD5"/>
                </a:solidFill>
                <a:highlight>
                  <a:srgbClr val="01597F"/>
                </a:highlight>
              </a:rPr>
              <a:t>Any questions?</a:t>
            </a:r>
            <a:endParaRPr sz="3600">
              <a:solidFill>
                <a:srgbClr val="D3EBD5"/>
              </a:solidFill>
              <a:highlight>
                <a:srgbClr val="01597F"/>
              </a:highlight>
            </a:endParaRPr>
          </a:p>
        </p:txBody>
      </p:sp>
      <p:sp>
        <p:nvSpPr>
          <p:cNvPr id="4474" name="Google Shape;4474;p61"/>
          <p:cNvSpPr txBox="1"/>
          <p:nvPr>
            <p:ph idx="4294967295" type="body"/>
          </p:nvPr>
        </p:nvSpPr>
        <p:spPr>
          <a:xfrm>
            <a:off x="685800" y="2769202"/>
            <a:ext cx="4863900" cy="16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D3EBD5"/>
                </a:solidFill>
              </a:rPr>
              <a:t>You can find me at:</a:t>
            </a:r>
            <a:endParaRPr>
              <a:solidFill>
                <a:srgbClr val="D3EBD5"/>
              </a:solidFill>
            </a:endParaRPr>
          </a:p>
          <a:p>
            <a:pPr indent="0" lvl="0" marL="0" rtl="0" algn="l">
              <a:spcBef>
                <a:spcPts val="600"/>
              </a:spcBef>
              <a:spcAft>
                <a:spcPts val="0"/>
              </a:spcAft>
              <a:buNone/>
            </a:pPr>
            <a:r>
              <a:rPr lang="en" sz="1400">
                <a:solidFill>
                  <a:srgbClr val="D3EBD5"/>
                </a:solidFill>
              </a:rPr>
              <a:t>https://github.com/rodhipranoto</a:t>
            </a:r>
            <a:endParaRPr sz="1400">
              <a:solidFill>
                <a:srgbClr val="D3EBD5"/>
              </a:solidFill>
            </a:endParaRPr>
          </a:p>
          <a:p>
            <a:pPr indent="0" lvl="0" marL="0" rtl="0" algn="l">
              <a:spcBef>
                <a:spcPts val="600"/>
              </a:spcBef>
              <a:spcAft>
                <a:spcPts val="0"/>
              </a:spcAft>
              <a:buNone/>
            </a:pPr>
            <a:r>
              <a:rPr lang="en" sz="1400" u="sng">
                <a:solidFill>
                  <a:schemeClr val="accent1"/>
                </a:solidFill>
                <a:hlinkClick r:id="rId3">
                  <a:extLst>
                    <a:ext uri="{A12FA001-AC4F-418D-AE19-62706E023703}">
                      <ahyp:hlinkClr val="tx"/>
                    </a:ext>
                  </a:extLst>
                </a:hlinkClick>
              </a:rPr>
              <a:t>rodhipranoto@gmail.com</a:t>
            </a:r>
            <a:endParaRPr sz="1400">
              <a:solidFill>
                <a:schemeClr val="accent1"/>
              </a:solidFill>
            </a:endParaRPr>
          </a:p>
          <a:p>
            <a:pPr indent="0" lvl="0" marL="0" rtl="0" algn="l">
              <a:spcBef>
                <a:spcPts val="600"/>
              </a:spcBef>
              <a:spcAft>
                <a:spcPts val="0"/>
              </a:spcAft>
              <a:buNone/>
            </a:pPr>
            <a:r>
              <a:rPr lang="en" sz="1400">
                <a:solidFill>
                  <a:srgbClr val="D3EBD5"/>
                </a:solidFill>
              </a:rPr>
              <a:t>https://www.linkedin.com/in/rodhi-pranoto-b0108b1a8/</a:t>
            </a:r>
            <a:endParaRPr sz="1400">
              <a:solidFill>
                <a:srgbClr val="D3EBD5"/>
              </a:solidFill>
            </a:endParaRPr>
          </a:p>
        </p:txBody>
      </p:sp>
      <p:sp>
        <p:nvSpPr>
          <p:cNvPr id="4475" name="Google Shape;4475;p6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8" name="Shape 3888"/>
        <p:cNvGrpSpPr/>
        <p:nvPr/>
      </p:nvGrpSpPr>
      <p:grpSpPr>
        <a:xfrm>
          <a:off x="0" y="0"/>
          <a:ext cx="0" cy="0"/>
          <a:chOff x="0" y="0"/>
          <a:chExt cx="0" cy="0"/>
        </a:xfrm>
      </p:grpSpPr>
      <p:sp>
        <p:nvSpPr>
          <p:cNvPr id="3889" name="Google Shape;3889;p17"/>
          <p:cNvSpPr txBox="1"/>
          <p:nvPr>
            <p:ph idx="1" type="body"/>
          </p:nvPr>
        </p:nvSpPr>
        <p:spPr>
          <a:xfrm>
            <a:off x="1124800" y="2228875"/>
            <a:ext cx="5118300" cy="682800"/>
          </a:xfrm>
          <a:prstGeom prst="rect">
            <a:avLst/>
          </a:prstGeom>
        </p:spPr>
        <p:txBody>
          <a:bodyPr anchorCtr="0" anchor="t" bIns="91425" lIns="91425" spcFirstLastPara="1" rIns="91425" wrap="square" tIns="91425">
            <a:noAutofit/>
          </a:bodyPr>
          <a:lstStyle/>
          <a:p>
            <a:pPr indent="-457200" lvl="0" marL="457200" rtl="0" algn="l">
              <a:spcBef>
                <a:spcPts val="600"/>
              </a:spcBef>
              <a:spcAft>
                <a:spcPts val="0"/>
              </a:spcAft>
              <a:buSzPts val="3600"/>
              <a:buFont typeface="Dosis"/>
              <a:buAutoNum type="arabicPeriod"/>
            </a:pPr>
            <a:r>
              <a:rPr b="1" i="0" lang="en" sz="3600">
                <a:latin typeface="Dosis"/>
                <a:ea typeface="Dosis"/>
                <a:cs typeface="Dosis"/>
                <a:sym typeface="Dosis"/>
              </a:rPr>
              <a:t>SALES FORCE TRAINING</a:t>
            </a:r>
            <a:endParaRPr b="1" i="0" sz="3600">
              <a:latin typeface="Dosis"/>
              <a:ea typeface="Dosis"/>
              <a:cs typeface="Dosis"/>
              <a:sym typeface="Dosis"/>
            </a:endParaRPr>
          </a:p>
        </p:txBody>
      </p:sp>
      <p:sp>
        <p:nvSpPr>
          <p:cNvPr id="3890" name="Google Shape;3890;p1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4" name="Shape 3894"/>
        <p:cNvGrpSpPr/>
        <p:nvPr/>
      </p:nvGrpSpPr>
      <p:grpSpPr>
        <a:xfrm>
          <a:off x="0" y="0"/>
          <a:ext cx="0" cy="0"/>
          <a:chOff x="0" y="0"/>
          <a:chExt cx="0" cy="0"/>
        </a:xfrm>
      </p:grpSpPr>
      <p:sp>
        <p:nvSpPr>
          <p:cNvPr id="3895" name="Google Shape;3895;p18"/>
          <p:cNvSpPr txBox="1"/>
          <p:nvPr>
            <p:ph type="title"/>
          </p:nvPr>
        </p:nvSpPr>
        <p:spPr>
          <a:xfrm>
            <a:off x="718300" y="739375"/>
            <a:ext cx="7071600" cy="5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Dosis"/>
                <a:ea typeface="Dosis"/>
                <a:cs typeface="Dosis"/>
                <a:sym typeface="Dosis"/>
              </a:rPr>
              <a:t>OVERVIEW - BACKGROUND PROBLEM PROJECT</a:t>
            </a:r>
            <a:endParaRPr b="1" sz="2400">
              <a:latin typeface="Dosis"/>
              <a:ea typeface="Dosis"/>
              <a:cs typeface="Dosis"/>
              <a:sym typeface="Dosis"/>
            </a:endParaRPr>
          </a:p>
        </p:txBody>
      </p:sp>
      <p:sp>
        <p:nvSpPr>
          <p:cNvPr id="3896" name="Google Shape;3896;p18"/>
          <p:cNvSpPr txBox="1"/>
          <p:nvPr>
            <p:ph idx="1" type="body"/>
          </p:nvPr>
        </p:nvSpPr>
        <p:spPr>
          <a:xfrm>
            <a:off x="718300" y="1474400"/>
            <a:ext cx="6761100" cy="29805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DM Sans"/>
              <a:buChar char="▪"/>
            </a:pPr>
            <a:r>
              <a:rPr lang="en" sz="1200"/>
              <a:t>Perusahaan X ingin meningkatkan penjualan melalui Sales Force Training. pada Divisi Penjualan.</a:t>
            </a:r>
            <a:endParaRPr sz="1200"/>
          </a:p>
          <a:p>
            <a:pPr indent="-304800" lvl="0" marL="457200" rtl="0" algn="just">
              <a:spcBef>
                <a:spcPts val="0"/>
              </a:spcBef>
              <a:spcAft>
                <a:spcPts val="0"/>
              </a:spcAft>
              <a:buClr>
                <a:schemeClr val="dk1"/>
              </a:buClr>
              <a:buSzPts val="1200"/>
              <a:buChar char="▪"/>
            </a:pPr>
            <a:r>
              <a:rPr lang="en" sz="1200"/>
              <a:t>Data penjualan sebelumnya, Sebelum pelatihan, rata-rata penjualan tercatat $100/ transaksi.</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304800" lvl="0" marL="457200" rtl="0" algn="just">
              <a:spcBef>
                <a:spcPts val="0"/>
              </a:spcBef>
              <a:spcAft>
                <a:spcPts val="0"/>
              </a:spcAft>
              <a:buClr>
                <a:schemeClr val="dk1"/>
              </a:buClr>
              <a:buSzPts val="1200"/>
              <a:buFont typeface="DM Sans"/>
              <a:buChar char="▪"/>
            </a:pPr>
            <a:r>
              <a:rPr lang="en" sz="1200"/>
              <a:t>Tujuan: Menganalisis apakah pelatihan berdampak signifikan pada penjualan melalui uji hipotesis.</a:t>
            </a:r>
            <a:endParaRPr sz="1200"/>
          </a:p>
          <a:p>
            <a:pPr indent="-304800" lvl="0" marL="457200" rtl="0" algn="just">
              <a:spcBef>
                <a:spcPts val="0"/>
              </a:spcBef>
              <a:spcAft>
                <a:spcPts val="0"/>
              </a:spcAft>
              <a:buClr>
                <a:schemeClr val="dk1"/>
              </a:buClr>
              <a:buSzPts val="1200"/>
              <a:buChar char="▪"/>
            </a:pPr>
            <a:r>
              <a:rPr lang="en" sz="1200"/>
              <a:t>Penyelesaian masalah untuk project ini : </a:t>
            </a:r>
            <a:endParaRPr sz="1200"/>
          </a:p>
          <a:p>
            <a:pPr indent="-304800" lvl="0" marL="914400" rtl="0" algn="just">
              <a:spcBef>
                <a:spcPts val="0"/>
              </a:spcBef>
              <a:spcAft>
                <a:spcPts val="0"/>
              </a:spcAft>
              <a:buClr>
                <a:schemeClr val="dk1"/>
              </a:buClr>
              <a:buSzPts val="1200"/>
              <a:buFont typeface="Titillium Web Light"/>
              <a:buChar char="-"/>
            </a:pPr>
            <a:r>
              <a:rPr lang="en" sz="1200"/>
              <a:t>Membuat DataFrame dan mengolahnya dari data penjualan (25 sampel)</a:t>
            </a:r>
            <a:endParaRPr sz="1200"/>
          </a:p>
          <a:p>
            <a:pPr indent="-304800" lvl="0" marL="914400" rtl="0" algn="just">
              <a:spcBef>
                <a:spcPts val="0"/>
              </a:spcBef>
              <a:spcAft>
                <a:spcPts val="0"/>
              </a:spcAft>
              <a:buClr>
                <a:schemeClr val="dk1"/>
              </a:buClr>
              <a:buSzPts val="1200"/>
              <a:buFont typeface="Titillium Web Light"/>
              <a:buChar char="-"/>
            </a:pPr>
            <a:r>
              <a:rPr lang="en" sz="1200"/>
              <a:t>Analisis statistik (central tendency &amp; variability).</a:t>
            </a:r>
            <a:endParaRPr sz="1200"/>
          </a:p>
          <a:p>
            <a:pPr indent="-304800" lvl="0" marL="914400" rtl="0" algn="just">
              <a:spcBef>
                <a:spcPts val="0"/>
              </a:spcBef>
              <a:spcAft>
                <a:spcPts val="0"/>
              </a:spcAft>
              <a:buClr>
                <a:schemeClr val="dk1"/>
              </a:buClr>
              <a:buSzPts val="1200"/>
              <a:buFont typeface="Arial"/>
              <a:buChar char="-"/>
            </a:pPr>
            <a:r>
              <a:rPr lang="en" sz="1200"/>
              <a:t>Uji hipotesis dengan One Sample T-Test.</a:t>
            </a:r>
            <a:endParaRPr sz="1200"/>
          </a:p>
          <a:p>
            <a:pPr indent="-304800" lvl="0" marL="914400" rtl="0" algn="just">
              <a:spcBef>
                <a:spcPts val="0"/>
              </a:spcBef>
              <a:spcAft>
                <a:spcPts val="0"/>
              </a:spcAft>
              <a:buClr>
                <a:schemeClr val="dk1"/>
              </a:buClr>
              <a:buSzPts val="1200"/>
              <a:buFont typeface="Titillium Web Light"/>
              <a:buChar char="-"/>
            </a:pPr>
            <a:r>
              <a:rPr lang="en" sz="1200"/>
              <a:t>Menarik kesimpulan efektivitas training.</a:t>
            </a:r>
            <a:endParaRPr sz="1200">
              <a:highlight>
                <a:srgbClr val="FEFEFE"/>
              </a:highlight>
            </a:endParaRPr>
          </a:p>
          <a:p>
            <a:pPr indent="0" lvl="0" marL="0" rtl="0" algn="l">
              <a:spcBef>
                <a:spcPts val="600"/>
              </a:spcBef>
              <a:spcAft>
                <a:spcPts val="0"/>
              </a:spcAft>
              <a:buNone/>
            </a:pPr>
            <a:r>
              <a:t/>
            </a:r>
            <a:endParaRPr sz="1200">
              <a:highlight>
                <a:srgbClr val="FEFEFE"/>
              </a:highlight>
            </a:endParaRPr>
          </a:p>
          <a:p>
            <a:pPr indent="-381000" lvl="0" marL="457200" rtl="0" algn="l">
              <a:spcBef>
                <a:spcPts val="600"/>
              </a:spcBef>
              <a:spcAft>
                <a:spcPts val="0"/>
              </a:spcAft>
              <a:buClr>
                <a:schemeClr val="dk1"/>
              </a:buClr>
              <a:buSzPts val="2400"/>
              <a:buChar char="▪"/>
            </a:pPr>
            <a:r>
              <a:t/>
            </a:r>
            <a:endParaRPr/>
          </a:p>
        </p:txBody>
      </p:sp>
      <p:sp>
        <p:nvSpPr>
          <p:cNvPr id="3897" name="Google Shape;3897;p1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898" name="Google Shape;3898;p18"/>
          <p:cNvPicPr preferRelativeResize="0"/>
          <p:nvPr/>
        </p:nvPicPr>
        <p:blipFill>
          <a:blip r:embed="rId3">
            <a:alphaModFix/>
          </a:blip>
          <a:stretch>
            <a:fillRect/>
          </a:stretch>
        </p:blipFill>
        <p:spPr>
          <a:xfrm>
            <a:off x="1280000" y="1996825"/>
            <a:ext cx="4562375" cy="1275500"/>
          </a:xfrm>
          <a:prstGeom prst="rect">
            <a:avLst/>
          </a:prstGeom>
          <a:noFill/>
          <a:ln>
            <a:noFill/>
          </a:ln>
        </p:spPr>
      </p:pic>
      <p:grpSp>
        <p:nvGrpSpPr>
          <p:cNvPr id="3899" name="Google Shape;3899;p18"/>
          <p:cNvGrpSpPr/>
          <p:nvPr/>
        </p:nvGrpSpPr>
        <p:grpSpPr>
          <a:xfrm>
            <a:off x="6848668" y="-7"/>
            <a:ext cx="690918" cy="839332"/>
            <a:chOff x="5526246" y="1011207"/>
            <a:chExt cx="592758" cy="720086"/>
          </a:xfrm>
        </p:grpSpPr>
        <p:sp>
          <p:nvSpPr>
            <p:cNvPr id="3900" name="Google Shape;3900;p18"/>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64550" lIns="129125" spcFirstLastPara="1" rIns="129125" wrap="square" tIns="64550">
              <a:noAutofit/>
            </a:bodyPr>
            <a:lstStyle/>
            <a:p>
              <a:pPr indent="0" lvl="0" marL="0" marR="0" rtl="0" algn="l">
                <a:lnSpc>
                  <a:spcPct val="100000"/>
                </a:lnSpc>
                <a:spcBef>
                  <a:spcPts val="0"/>
                </a:spcBef>
                <a:spcAft>
                  <a:spcPts val="0"/>
                </a:spcAft>
                <a:buClr>
                  <a:schemeClr val="dk1"/>
                </a:buClr>
                <a:buSzPts val="2636"/>
                <a:buFont typeface="Calibri"/>
                <a:buNone/>
              </a:pPr>
              <a:r>
                <a:t/>
              </a:r>
              <a:endParaRPr b="0" i="0" sz="2636" u="none" cap="none" strike="noStrike">
                <a:solidFill>
                  <a:schemeClr val="dk1"/>
                </a:solidFill>
                <a:latin typeface="Calibri"/>
                <a:ea typeface="Calibri"/>
                <a:cs typeface="Calibri"/>
                <a:sym typeface="Calibri"/>
              </a:endParaRPr>
            </a:p>
          </p:txBody>
        </p:sp>
        <p:sp>
          <p:nvSpPr>
            <p:cNvPr id="3901" name="Google Shape;3901;p18"/>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64550" lIns="129125" spcFirstLastPara="1" rIns="129125" wrap="square" tIns="64550">
              <a:noAutofit/>
            </a:bodyPr>
            <a:lstStyle/>
            <a:p>
              <a:pPr indent="0" lvl="0" marL="0" marR="0" rtl="0" algn="l">
                <a:lnSpc>
                  <a:spcPct val="100000"/>
                </a:lnSpc>
                <a:spcBef>
                  <a:spcPts val="0"/>
                </a:spcBef>
                <a:spcAft>
                  <a:spcPts val="0"/>
                </a:spcAft>
                <a:buClr>
                  <a:schemeClr val="dk1"/>
                </a:buClr>
                <a:buSzPts val="2636"/>
                <a:buFont typeface="Calibri"/>
                <a:buNone/>
              </a:pPr>
              <a:r>
                <a:t/>
              </a:r>
              <a:endParaRPr b="0" i="0" sz="2636" u="none" cap="none" strike="noStrike">
                <a:solidFill>
                  <a:schemeClr val="dk1"/>
                </a:solidFill>
                <a:latin typeface="Calibri"/>
                <a:ea typeface="Calibri"/>
                <a:cs typeface="Calibri"/>
                <a:sym typeface="Calibri"/>
              </a:endParaRPr>
            </a:p>
          </p:txBody>
        </p:sp>
        <p:sp>
          <p:nvSpPr>
            <p:cNvPr id="3902" name="Google Shape;3902;p18"/>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64550" lIns="129125" spcFirstLastPara="1" rIns="129125" wrap="square" tIns="64550">
              <a:noAutofit/>
            </a:bodyPr>
            <a:lstStyle/>
            <a:p>
              <a:pPr indent="0" lvl="0" marL="0" marR="0" rtl="0" algn="l">
                <a:lnSpc>
                  <a:spcPct val="100000"/>
                </a:lnSpc>
                <a:spcBef>
                  <a:spcPts val="0"/>
                </a:spcBef>
                <a:spcAft>
                  <a:spcPts val="0"/>
                </a:spcAft>
                <a:buClr>
                  <a:schemeClr val="dk1"/>
                </a:buClr>
                <a:buSzPts val="2636"/>
                <a:buFont typeface="Calibri"/>
                <a:buNone/>
              </a:pPr>
              <a:r>
                <a:t/>
              </a:r>
              <a:endParaRPr b="0" i="0" sz="2636" u="none" cap="none" strike="noStrike">
                <a:solidFill>
                  <a:schemeClr val="dk1"/>
                </a:solidFill>
                <a:latin typeface="Calibri"/>
                <a:ea typeface="Calibri"/>
                <a:cs typeface="Calibri"/>
                <a:sym typeface="Calibri"/>
              </a:endParaRPr>
            </a:p>
          </p:txBody>
        </p:sp>
        <p:sp>
          <p:nvSpPr>
            <p:cNvPr id="3903" name="Google Shape;3903;p18"/>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64550" lIns="129125" spcFirstLastPara="1" rIns="129125" wrap="square" tIns="64550">
              <a:noAutofit/>
            </a:bodyPr>
            <a:lstStyle/>
            <a:p>
              <a:pPr indent="0" lvl="0" marL="0" marR="0" rtl="0" algn="l">
                <a:lnSpc>
                  <a:spcPct val="100000"/>
                </a:lnSpc>
                <a:spcBef>
                  <a:spcPts val="0"/>
                </a:spcBef>
                <a:spcAft>
                  <a:spcPts val="0"/>
                </a:spcAft>
                <a:buClr>
                  <a:schemeClr val="dk1"/>
                </a:buClr>
                <a:buSzPts val="2636"/>
                <a:buFont typeface="Calibri"/>
                <a:buNone/>
              </a:pPr>
              <a:r>
                <a:t/>
              </a:r>
              <a:endParaRPr b="0" i="0" sz="2636" u="none" cap="none" strike="noStrike">
                <a:solidFill>
                  <a:schemeClr val="dk1"/>
                </a:solidFill>
                <a:latin typeface="Calibri"/>
                <a:ea typeface="Calibri"/>
                <a:cs typeface="Calibri"/>
                <a:sym typeface="Calibri"/>
              </a:endParaRPr>
            </a:p>
          </p:txBody>
        </p:sp>
        <p:sp>
          <p:nvSpPr>
            <p:cNvPr id="3904" name="Google Shape;3904;p18"/>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64550" lIns="129125" spcFirstLastPara="1" rIns="129125" wrap="square" tIns="64550">
              <a:noAutofit/>
            </a:bodyPr>
            <a:lstStyle/>
            <a:p>
              <a:pPr indent="0" lvl="0" marL="0" marR="0" rtl="0" algn="l">
                <a:lnSpc>
                  <a:spcPct val="100000"/>
                </a:lnSpc>
                <a:spcBef>
                  <a:spcPts val="0"/>
                </a:spcBef>
                <a:spcAft>
                  <a:spcPts val="0"/>
                </a:spcAft>
                <a:buClr>
                  <a:schemeClr val="dk1"/>
                </a:buClr>
                <a:buSzPts val="2636"/>
                <a:buFont typeface="Calibri"/>
                <a:buNone/>
              </a:pPr>
              <a:r>
                <a:t/>
              </a:r>
              <a:endParaRPr b="0" i="0" sz="2636" u="none" cap="none" strike="noStrike">
                <a:solidFill>
                  <a:schemeClr val="dk1"/>
                </a:solidFill>
                <a:latin typeface="Calibri"/>
                <a:ea typeface="Calibri"/>
                <a:cs typeface="Calibri"/>
                <a:sym typeface="Calibri"/>
              </a:endParaRPr>
            </a:p>
          </p:txBody>
        </p:sp>
        <p:sp>
          <p:nvSpPr>
            <p:cNvPr id="3905" name="Google Shape;3905;p18"/>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64550" lIns="129125" spcFirstLastPara="1" rIns="129125" wrap="square" tIns="64550">
              <a:noAutofit/>
            </a:bodyPr>
            <a:lstStyle/>
            <a:p>
              <a:pPr indent="0" lvl="0" marL="0" marR="0" rtl="0" algn="l">
                <a:lnSpc>
                  <a:spcPct val="100000"/>
                </a:lnSpc>
                <a:spcBef>
                  <a:spcPts val="0"/>
                </a:spcBef>
                <a:spcAft>
                  <a:spcPts val="0"/>
                </a:spcAft>
                <a:buClr>
                  <a:schemeClr val="dk1"/>
                </a:buClr>
                <a:buSzPts val="2636"/>
                <a:buFont typeface="Calibri"/>
                <a:buNone/>
              </a:pPr>
              <a:r>
                <a:t/>
              </a:r>
              <a:endParaRPr b="0" i="0" sz="2636" u="none" cap="none" strike="noStrik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9" name="Shape 3909"/>
        <p:cNvGrpSpPr/>
        <p:nvPr/>
      </p:nvGrpSpPr>
      <p:grpSpPr>
        <a:xfrm>
          <a:off x="0" y="0"/>
          <a:ext cx="0" cy="0"/>
          <a:chOff x="0" y="0"/>
          <a:chExt cx="0" cy="0"/>
        </a:xfrm>
      </p:grpSpPr>
      <p:sp>
        <p:nvSpPr>
          <p:cNvPr id="3910" name="Google Shape;3910;p19"/>
          <p:cNvSpPr txBox="1"/>
          <p:nvPr>
            <p:ph type="ctrTitle"/>
          </p:nvPr>
        </p:nvSpPr>
        <p:spPr>
          <a:xfrm>
            <a:off x="497325" y="570050"/>
            <a:ext cx="5612100" cy="6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600">
                <a:latin typeface="Dosis"/>
                <a:ea typeface="Dosis"/>
                <a:cs typeface="Dosis"/>
                <a:sym typeface="Dosis"/>
              </a:rPr>
              <a:t>Flowchart</a:t>
            </a:r>
            <a:endParaRPr b="1" sz="3600">
              <a:latin typeface="Dosis"/>
              <a:ea typeface="Dosis"/>
              <a:cs typeface="Dosis"/>
              <a:sym typeface="Dosis"/>
            </a:endParaRPr>
          </a:p>
        </p:txBody>
      </p:sp>
      <p:sp>
        <p:nvSpPr>
          <p:cNvPr id="3911" name="Google Shape;3911;p19"/>
          <p:cNvSpPr txBox="1"/>
          <p:nvPr>
            <p:ph idx="1" type="subTitle"/>
          </p:nvPr>
        </p:nvSpPr>
        <p:spPr>
          <a:xfrm>
            <a:off x="663350" y="1399500"/>
            <a:ext cx="5485500" cy="33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912" name="Google Shape;3912;p19" title="ChatGPT Image 18 Agu 2025, 14.23.34.png"/>
          <p:cNvPicPr preferRelativeResize="0"/>
          <p:nvPr/>
        </p:nvPicPr>
        <p:blipFill rotWithShape="1">
          <a:blip r:embed="rId3">
            <a:alphaModFix/>
          </a:blip>
          <a:srcRect b="0" l="0" r="0" t="17709"/>
          <a:stretch/>
        </p:blipFill>
        <p:spPr>
          <a:xfrm>
            <a:off x="497325" y="1399500"/>
            <a:ext cx="5612099" cy="3078817"/>
          </a:xfrm>
          <a:prstGeom prst="rect">
            <a:avLst/>
          </a:prstGeom>
          <a:noFill/>
          <a:ln>
            <a:noFill/>
          </a:ln>
        </p:spPr>
      </p:pic>
      <p:grpSp>
        <p:nvGrpSpPr>
          <p:cNvPr id="3913" name="Google Shape;3913;p19"/>
          <p:cNvGrpSpPr/>
          <p:nvPr/>
        </p:nvGrpSpPr>
        <p:grpSpPr>
          <a:xfrm>
            <a:off x="5337966" y="-12"/>
            <a:ext cx="810754" cy="810233"/>
            <a:chOff x="8841135" y="2681940"/>
            <a:chExt cx="720990" cy="720527"/>
          </a:xfrm>
        </p:grpSpPr>
        <p:sp>
          <p:nvSpPr>
            <p:cNvPr id="3914" name="Google Shape;3914;p19"/>
            <p:cNvSpPr/>
            <p:nvPr/>
          </p:nvSpPr>
          <p:spPr>
            <a:xfrm>
              <a:off x="8841135" y="2874744"/>
              <a:ext cx="210627" cy="348807"/>
            </a:xfrm>
            <a:custGeom>
              <a:rect b="b" l="l" r="r" t="t"/>
              <a:pathLst>
                <a:path extrusionOk="0" h="516" w="312">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anchorCtr="0" anchor="t" bIns="62275" lIns="124575" spcFirstLastPara="1" rIns="124575" wrap="square" tIns="62275">
              <a:noAutofit/>
            </a:bodyPr>
            <a:lstStyle/>
            <a:p>
              <a:pPr indent="0" lvl="0" marL="0" marR="0" rtl="0" algn="l">
                <a:lnSpc>
                  <a:spcPct val="100000"/>
                </a:lnSpc>
                <a:spcBef>
                  <a:spcPts val="0"/>
                </a:spcBef>
                <a:spcAft>
                  <a:spcPts val="0"/>
                </a:spcAft>
                <a:buClr>
                  <a:schemeClr val="dk1"/>
                </a:buClr>
                <a:buSzPts val="2543"/>
                <a:buFont typeface="Calibri"/>
                <a:buNone/>
              </a:pPr>
              <a:r>
                <a:t/>
              </a:r>
              <a:endParaRPr b="0" i="0" sz="2543" u="none" cap="none" strike="noStrike">
                <a:solidFill>
                  <a:schemeClr val="dk1"/>
                </a:solidFill>
                <a:latin typeface="Calibri"/>
                <a:ea typeface="Calibri"/>
                <a:cs typeface="Calibri"/>
                <a:sym typeface="Calibri"/>
              </a:endParaRPr>
            </a:p>
          </p:txBody>
        </p:sp>
        <p:sp>
          <p:nvSpPr>
            <p:cNvPr id="3915" name="Google Shape;3915;p19"/>
            <p:cNvSpPr/>
            <p:nvPr/>
          </p:nvSpPr>
          <p:spPr>
            <a:xfrm>
              <a:off x="8899694" y="3138374"/>
              <a:ext cx="304599" cy="264093"/>
            </a:xfrm>
            <a:custGeom>
              <a:rect b="b" l="l" r="r" t="t"/>
              <a:pathLst>
                <a:path extrusionOk="0" h="391" w="451">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anchorCtr="0" anchor="t" bIns="62275" lIns="124575" spcFirstLastPara="1" rIns="124575" wrap="square" tIns="62275">
              <a:noAutofit/>
            </a:bodyPr>
            <a:lstStyle/>
            <a:p>
              <a:pPr indent="0" lvl="0" marL="0" marR="0" rtl="0" algn="l">
                <a:lnSpc>
                  <a:spcPct val="100000"/>
                </a:lnSpc>
                <a:spcBef>
                  <a:spcPts val="0"/>
                </a:spcBef>
                <a:spcAft>
                  <a:spcPts val="0"/>
                </a:spcAft>
                <a:buClr>
                  <a:schemeClr val="dk1"/>
                </a:buClr>
                <a:buSzPts val="2543"/>
                <a:buFont typeface="Calibri"/>
                <a:buNone/>
              </a:pPr>
              <a:r>
                <a:t/>
              </a:r>
              <a:endParaRPr b="0" i="0" sz="2543" u="none" cap="none" strike="noStrike">
                <a:solidFill>
                  <a:schemeClr val="dk1"/>
                </a:solidFill>
                <a:latin typeface="Calibri"/>
                <a:ea typeface="Calibri"/>
                <a:cs typeface="Calibri"/>
                <a:sym typeface="Calibri"/>
              </a:endParaRPr>
            </a:p>
          </p:txBody>
        </p:sp>
        <p:sp>
          <p:nvSpPr>
            <p:cNvPr id="3916" name="Google Shape;3916;p19"/>
            <p:cNvSpPr/>
            <p:nvPr/>
          </p:nvSpPr>
          <p:spPr>
            <a:xfrm>
              <a:off x="8889742" y="2681940"/>
              <a:ext cx="344871" cy="273814"/>
            </a:xfrm>
            <a:custGeom>
              <a:rect b="b" l="l" r="r" t="t"/>
              <a:pathLst>
                <a:path extrusionOk="0" h="405" w="511">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anchorCtr="0" anchor="t" bIns="62275" lIns="124575" spcFirstLastPara="1" rIns="124575" wrap="square" tIns="62275">
              <a:noAutofit/>
            </a:bodyPr>
            <a:lstStyle/>
            <a:p>
              <a:pPr indent="0" lvl="0" marL="0" marR="0" rtl="0" algn="l">
                <a:lnSpc>
                  <a:spcPct val="100000"/>
                </a:lnSpc>
                <a:spcBef>
                  <a:spcPts val="0"/>
                </a:spcBef>
                <a:spcAft>
                  <a:spcPts val="0"/>
                </a:spcAft>
                <a:buClr>
                  <a:schemeClr val="dk1"/>
                </a:buClr>
                <a:buSzPts val="2543"/>
                <a:buFont typeface="Calibri"/>
                <a:buNone/>
              </a:pPr>
              <a:r>
                <a:t/>
              </a:r>
              <a:endParaRPr b="0" i="0" sz="2543" u="none" cap="none" strike="noStrike">
                <a:solidFill>
                  <a:schemeClr val="dk1"/>
                </a:solidFill>
                <a:latin typeface="Calibri"/>
                <a:ea typeface="Calibri"/>
                <a:cs typeface="Calibri"/>
                <a:sym typeface="Calibri"/>
              </a:endParaRPr>
            </a:p>
          </p:txBody>
        </p:sp>
        <p:sp>
          <p:nvSpPr>
            <p:cNvPr id="3917" name="Google Shape;3917;p19"/>
            <p:cNvSpPr/>
            <p:nvPr/>
          </p:nvSpPr>
          <p:spPr>
            <a:xfrm>
              <a:off x="9198969" y="2681940"/>
              <a:ext cx="304599" cy="264325"/>
            </a:xfrm>
            <a:custGeom>
              <a:rect b="b" l="l" r="r" t="t"/>
              <a:pathLst>
                <a:path extrusionOk="0" h="391" w="451">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anchorCtr="0" anchor="t" bIns="62275" lIns="124575" spcFirstLastPara="1" rIns="124575" wrap="square" tIns="62275">
              <a:noAutofit/>
            </a:bodyPr>
            <a:lstStyle/>
            <a:p>
              <a:pPr indent="0" lvl="0" marL="0" marR="0" rtl="0" algn="l">
                <a:lnSpc>
                  <a:spcPct val="100000"/>
                </a:lnSpc>
                <a:spcBef>
                  <a:spcPts val="0"/>
                </a:spcBef>
                <a:spcAft>
                  <a:spcPts val="0"/>
                </a:spcAft>
                <a:buClr>
                  <a:schemeClr val="dk1"/>
                </a:buClr>
                <a:buSzPts val="2543"/>
                <a:buFont typeface="Calibri"/>
                <a:buNone/>
              </a:pPr>
              <a:r>
                <a:t/>
              </a:r>
              <a:endParaRPr b="0" i="0" sz="2543" u="none" cap="none" strike="noStrike">
                <a:solidFill>
                  <a:schemeClr val="dk1"/>
                </a:solidFill>
                <a:latin typeface="Calibri"/>
                <a:ea typeface="Calibri"/>
                <a:cs typeface="Calibri"/>
                <a:sym typeface="Calibri"/>
              </a:endParaRPr>
            </a:p>
          </p:txBody>
        </p:sp>
        <p:sp>
          <p:nvSpPr>
            <p:cNvPr id="3918" name="Google Shape;3918;p19"/>
            <p:cNvSpPr/>
            <p:nvPr/>
          </p:nvSpPr>
          <p:spPr>
            <a:xfrm>
              <a:off x="9351499" y="2861088"/>
              <a:ext cx="210627" cy="348807"/>
            </a:xfrm>
            <a:custGeom>
              <a:rect b="b" l="l" r="r" t="t"/>
              <a:pathLst>
                <a:path extrusionOk="0" h="516" w="312">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anchorCtr="0" anchor="t" bIns="62275" lIns="124575" spcFirstLastPara="1" rIns="124575" wrap="square" tIns="62275">
              <a:noAutofit/>
            </a:bodyPr>
            <a:lstStyle/>
            <a:p>
              <a:pPr indent="0" lvl="0" marL="0" marR="0" rtl="0" algn="l">
                <a:lnSpc>
                  <a:spcPct val="100000"/>
                </a:lnSpc>
                <a:spcBef>
                  <a:spcPts val="0"/>
                </a:spcBef>
                <a:spcAft>
                  <a:spcPts val="0"/>
                </a:spcAft>
                <a:buClr>
                  <a:schemeClr val="dk1"/>
                </a:buClr>
                <a:buSzPts val="2543"/>
                <a:buFont typeface="Calibri"/>
                <a:buNone/>
              </a:pPr>
              <a:r>
                <a:t/>
              </a:r>
              <a:endParaRPr b="0" i="0" sz="2543" u="none" cap="none" strike="noStrike">
                <a:solidFill>
                  <a:schemeClr val="dk1"/>
                </a:solidFill>
                <a:latin typeface="Calibri"/>
                <a:ea typeface="Calibri"/>
                <a:cs typeface="Calibri"/>
                <a:sym typeface="Calibri"/>
              </a:endParaRPr>
            </a:p>
          </p:txBody>
        </p:sp>
        <p:sp>
          <p:nvSpPr>
            <p:cNvPr id="3919" name="Google Shape;3919;p19"/>
            <p:cNvSpPr/>
            <p:nvPr/>
          </p:nvSpPr>
          <p:spPr>
            <a:xfrm>
              <a:off x="9168648" y="3128885"/>
              <a:ext cx="344871" cy="273120"/>
            </a:xfrm>
            <a:custGeom>
              <a:rect b="b" l="l" r="r" t="t"/>
              <a:pathLst>
                <a:path extrusionOk="0" h="404" w="511">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anchorCtr="0" anchor="t" bIns="62275" lIns="124575" spcFirstLastPara="1" rIns="124575" wrap="square" tIns="62275">
              <a:noAutofit/>
            </a:bodyPr>
            <a:lstStyle/>
            <a:p>
              <a:pPr indent="0" lvl="0" marL="0" marR="0" rtl="0" algn="l">
                <a:lnSpc>
                  <a:spcPct val="100000"/>
                </a:lnSpc>
                <a:spcBef>
                  <a:spcPts val="0"/>
                </a:spcBef>
                <a:spcAft>
                  <a:spcPts val="0"/>
                </a:spcAft>
                <a:buClr>
                  <a:schemeClr val="dk1"/>
                </a:buClr>
                <a:buSzPts val="2543"/>
                <a:buFont typeface="Calibri"/>
                <a:buNone/>
              </a:pPr>
              <a:r>
                <a:t/>
              </a:r>
              <a:endParaRPr b="0" i="0" sz="2543" u="none" cap="none" strike="noStrike">
                <a:solidFill>
                  <a:schemeClr val="dk1"/>
                </a:solidFill>
                <a:latin typeface="Calibri"/>
                <a:ea typeface="Calibri"/>
                <a:cs typeface="Calibri"/>
                <a:sym typeface="Calibri"/>
              </a:endParaRPr>
            </a:p>
          </p:txBody>
        </p:sp>
      </p:grpSp>
      <p:sp>
        <p:nvSpPr>
          <p:cNvPr id="3920" name="Google Shape;3920;p19"/>
          <p:cNvSpPr txBox="1"/>
          <p:nvPr>
            <p:ph idx="4294967295"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4" name="Shape 3924"/>
        <p:cNvGrpSpPr/>
        <p:nvPr/>
      </p:nvGrpSpPr>
      <p:grpSpPr>
        <a:xfrm>
          <a:off x="0" y="0"/>
          <a:ext cx="0" cy="0"/>
          <a:chOff x="0" y="0"/>
          <a:chExt cx="0" cy="0"/>
        </a:xfrm>
      </p:grpSpPr>
      <p:sp>
        <p:nvSpPr>
          <p:cNvPr id="3925" name="Google Shape;3925;p20"/>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rPr lang="en" sz="1050">
                <a:solidFill>
                  <a:srgbClr val="183C40"/>
                </a:solidFill>
                <a:highlight>
                  <a:srgbClr val="F9F9F9"/>
                </a:highlight>
              </a:rPr>
              <a:t># Data transaksi</a:t>
            </a:r>
            <a:endParaRPr sz="1000">
              <a:solidFill>
                <a:srgbClr val="183C40"/>
              </a:solidFill>
              <a:highlight>
                <a:srgbClr val="F9F9F9"/>
              </a:highlight>
            </a:endParaRPr>
          </a:p>
          <a:p>
            <a:pPr indent="0" lvl="0" marL="457200" rtl="0" algn="l">
              <a:lnSpc>
                <a:spcPct val="135714"/>
              </a:lnSpc>
              <a:spcBef>
                <a:spcPts val="0"/>
              </a:spcBef>
              <a:spcAft>
                <a:spcPts val="0"/>
              </a:spcAft>
              <a:buNone/>
            </a:pPr>
            <a:r>
              <a:rPr lang="en" sz="1000">
                <a:highlight>
                  <a:srgbClr val="F9F9F9"/>
                </a:highlight>
              </a:rPr>
              <a:t>data = [100, 150, 50, 100, 130, 120, 100, 85, 70, 150,150, 120, 50, 100, 100, 140, 90, 150, 50, 90, 120, 100, 110, 75, 65]</a:t>
            </a:r>
            <a:endParaRPr sz="1000">
              <a:highlight>
                <a:srgbClr val="F9F9F9"/>
              </a:highlight>
            </a:endParaRPr>
          </a:p>
          <a:p>
            <a:pPr indent="0" lvl="0" marL="457200" rtl="0" algn="l">
              <a:lnSpc>
                <a:spcPct val="135714"/>
              </a:lnSpc>
              <a:spcBef>
                <a:spcPts val="0"/>
              </a:spcBef>
              <a:spcAft>
                <a:spcPts val="0"/>
              </a:spcAft>
              <a:buNone/>
            </a:pPr>
            <a:r>
              <a:t/>
            </a:r>
            <a:endParaRPr sz="1050">
              <a:highlight>
                <a:srgbClr val="F9F9F9"/>
              </a:highlight>
            </a:endParaRPr>
          </a:p>
          <a:p>
            <a:pPr indent="0" lvl="0" marL="457200" rtl="0" algn="l">
              <a:lnSpc>
                <a:spcPct val="135714"/>
              </a:lnSpc>
              <a:spcBef>
                <a:spcPts val="0"/>
              </a:spcBef>
              <a:spcAft>
                <a:spcPts val="0"/>
              </a:spcAft>
              <a:buNone/>
            </a:pPr>
            <a:r>
              <a:rPr lang="en" sz="1050">
                <a:highlight>
                  <a:srgbClr val="F9F9F9"/>
                </a:highlight>
              </a:rPr>
              <a:t># Membuat DataFrame</a:t>
            </a:r>
            <a:endParaRPr sz="1050">
              <a:highlight>
                <a:srgbClr val="F9F9F9"/>
              </a:highlight>
            </a:endParaRPr>
          </a:p>
          <a:p>
            <a:pPr indent="0" lvl="0" marL="457200" rtl="0" algn="l">
              <a:lnSpc>
                <a:spcPct val="135714"/>
              </a:lnSpc>
              <a:spcBef>
                <a:spcPts val="0"/>
              </a:spcBef>
              <a:spcAft>
                <a:spcPts val="0"/>
              </a:spcAft>
              <a:buNone/>
            </a:pPr>
            <a:r>
              <a:rPr lang="en" sz="1050">
                <a:highlight>
                  <a:srgbClr val="F9F9F9"/>
                </a:highlight>
              </a:rPr>
              <a:t>df = pd.DataFrame({'TransactionAmount': data})</a:t>
            </a:r>
            <a:endParaRPr sz="1050">
              <a:highlight>
                <a:srgbClr val="F9F9F9"/>
              </a:highlight>
            </a:endParaRPr>
          </a:p>
          <a:p>
            <a:pPr indent="0" lvl="0" marL="457200" rtl="0" algn="l">
              <a:lnSpc>
                <a:spcPct val="135714"/>
              </a:lnSpc>
              <a:spcBef>
                <a:spcPts val="0"/>
              </a:spcBef>
              <a:spcAft>
                <a:spcPts val="0"/>
              </a:spcAft>
              <a:buNone/>
            </a:pPr>
            <a:r>
              <a:t/>
            </a:r>
            <a:endParaRPr sz="1050">
              <a:highlight>
                <a:srgbClr val="F9F9F9"/>
              </a:highlight>
            </a:endParaRPr>
          </a:p>
          <a:p>
            <a:pPr indent="0" lvl="0" marL="457200" rtl="0" algn="l">
              <a:lnSpc>
                <a:spcPct val="135714"/>
              </a:lnSpc>
              <a:spcBef>
                <a:spcPts val="0"/>
              </a:spcBef>
              <a:spcAft>
                <a:spcPts val="0"/>
              </a:spcAft>
              <a:buNone/>
            </a:pPr>
            <a:r>
              <a:rPr lang="en" sz="1050">
                <a:highlight>
                  <a:srgbClr val="F9F9F9"/>
                </a:highlight>
              </a:rPr>
              <a:t># print(df)</a:t>
            </a:r>
            <a:endParaRPr sz="1050">
              <a:highlight>
                <a:srgbClr val="F9F9F9"/>
              </a:highlight>
            </a:endParaRPr>
          </a:p>
          <a:p>
            <a:pPr indent="0" lvl="0" marL="457200" rtl="0" algn="l">
              <a:lnSpc>
                <a:spcPct val="135714"/>
              </a:lnSpc>
              <a:spcBef>
                <a:spcPts val="0"/>
              </a:spcBef>
              <a:spcAft>
                <a:spcPts val="0"/>
              </a:spcAft>
              <a:buNone/>
            </a:pPr>
            <a:r>
              <a:rPr lang="en" sz="1050">
                <a:highlight>
                  <a:srgbClr val="F9F9F9"/>
                </a:highlight>
              </a:rPr>
              <a:t>display(df)</a:t>
            </a:r>
            <a:endParaRPr sz="1050">
              <a:highlight>
                <a:srgbClr val="F9F9F9"/>
              </a:highlight>
            </a:endParaRPr>
          </a:p>
          <a:p>
            <a:pPr indent="0" lvl="0" marL="0" rtl="0" algn="l">
              <a:spcBef>
                <a:spcPts val="600"/>
              </a:spcBef>
              <a:spcAft>
                <a:spcPts val="0"/>
              </a:spcAft>
              <a:buNone/>
            </a:pPr>
            <a:r>
              <a:t/>
            </a:r>
            <a:endParaRPr/>
          </a:p>
        </p:txBody>
      </p:sp>
      <p:sp>
        <p:nvSpPr>
          <p:cNvPr id="3926" name="Google Shape;3926;p20"/>
          <p:cNvSpPr txBox="1"/>
          <p:nvPr>
            <p:ph type="title"/>
          </p:nvPr>
        </p:nvSpPr>
        <p:spPr>
          <a:xfrm>
            <a:off x="718300" y="35457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Membuat DataFrame</a:t>
            </a:r>
            <a:endParaRPr b="1">
              <a:latin typeface="Dosis"/>
              <a:ea typeface="Dosis"/>
              <a:cs typeface="Dosis"/>
              <a:sym typeface="Dosis"/>
            </a:endParaRPr>
          </a:p>
        </p:txBody>
      </p:sp>
      <p:sp>
        <p:nvSpPr>
          <p:cNvPr id="3927" name="Google Shape;3927;p2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1" name="Shape 3931"/>
        <p:cNvGrpSpPr/>
        <p:nvPr/>
      </p:nvGrpSpPr>
      <p:grpSpPr>
        <a:xfrm>
          <a:off x="0" y="0"/>
          <a:ext cx="0" cy="0"/>
          <a:chOff x="0" y="0"/>
          <a:chExt cx="0" cy="0"/>
        </a:xfrm>
      </p:grpSpPr>
      <p:sp>
        <p:nvSpPr>
          <p:cNvPr id="3932" name="Google Shape;3932;p21"/>
          <p:cNvSpPr txBox="1"/>
          <p:nvPr>
            <p:ph idx="1" type="body"/>
          </p:nvPr>
        </p:nvSpPr>
        <p:spPr>
          <a:xfrm>
            <a:off x="647650" y="1511350"/>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b="1" sz="1050">
              <a:solidFill>
                <a:srgbClr val="183C40"/>
              </a:solidFill>
              <a:highlight>
                <a:srgbClr val="F9F9F9"/>
              </a:highlight>
              <a:latin typeface="Courier New"/>
              <a:ea typeface="Courier New"/>
              <a:cs typeface="Courier New"/>
              <a:sym typeface="Courier New"/>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sz="1400"/>
              <a:t>Analisa :</a:t>
            </a:r>
            <a:endParaRPr sz="1400"/>
          </a:p>
          <a:p>
            <a:pPr indent="-317500" lvl="0" marL="457200" rtl="0" algn="l">
              <a:spcBef>
                <a:spcPts val="600"/>
              </a:spcBef>
              <a:spcAft>
                <a:spcPts val="0"/>
              </a:spcAft>
              <a:buClr>
                <a:schemeClr val="dk1"/>
              </a:buClr>
              <a:buSzPts val="1400"/>
              <a:buAutoNum type="arabicPeriod"/>
            </a:pPr>
            <a:r>
              <a:rPr lang="en" sz="1400"/>
              <a:t>Mean : Nilai rata-rata transaksi penjualan menunjukkan 102.</a:t>
            </a:r>
            <a:endParaRPr sz="1400"/>
          </a:p>
          <a:p>
            <a:pPr indent="-317500" lvl="0" marL="457200" rtl="0" algn="l">
              <a:spcBef>
                <a:spcPts val="0"/>
              </a:spcBef>
              <a:spcAft>
                <a:spcPts val="0"/>
              </a:spcAft>
              <a:buClr>
                <a:schemeClr val="dk1"/>
              </a:buClr>
              <a:buSzPts val="1400"/>
              <a:buAutoNum type="arabicPeriod"/>
            </a:pPr>
            <a:r>
              <a:rPr lang="en" sz="1400"/>
              <a:t>Median : Nilai tengah dari keseluruhan transaksi adalah 100.</a:t>
            </a:r>
            <a:endParaRPr sz="1400"/>
          </a:p>
          <a:p>
            <a:pPr indent="-317500" lvl="0" marL="457200" rtl="0" algn="l">
              <a:spcBef>
                <a:spcPts val="0"/>
              </a:spcBef>
              <a:spcAft>
                <a:spcPts val="0"/>
              </a:spcAft>
              <a:buClr>
                <a:schemeClr val="dk1"/>
              </a:buClr>
              <a:buSzPts val="1400"/>
              <a:buAutoNum type="arabicPeriod"/>
            </a:pPr>
            <a:r>
              <a:rPr lang="en" sz="1400"/>
              <a:t>Modus : Nilai yang sering muncul yaitu 100.</a:t>
            </a:r>
            <a:endParaRPr sz="1400"/>
          </a:p>
          <a:p>
            <a:pPr indent="0" lvl="0" marL="0" rtl="0" algn="l">
              <a:lnSpc>
                <a:spcPct val="90000"/>
              </a:lnSpc>
              <a:spcBef>
                <a:spcPts val="0"/>
              </a:spcBef>
              <a:spcAft>
                <a:spcPts val="0"/>
              </a:spcAft>
              <a:buNone/>
            </a:pPr>
            <a:r>
              <a:t/>
            </a:r>
            <a:endParaRPr/>
          </a:p>
        </p:txBody>
      </p:sp>
      <p:sp>
        <p:nvSpPr>
          <p:cNvPr id="3933" name="Google Shape;3933;p21"/>
          <p:cNvSpPr txBox="1"/>
          <p:nvPr>
            <p:ph type="title"/>
          </p:nvPr>
        </p:nvSpPr>
        <p:spPr>
          <a:xfrm>
            <a:off x="647650" y="323200"/>
            <a:ext cx="6718200" cy="5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Measure Of Central Tendency</a:t>
            </a:r>
            <a:endParaRPr b="1">
              <a:latin typeface="Dosis"/>
              <a:ea typeface="Dosis"/>
              <a:cs typeface="Dosis"/>
              <a:sym typeface="Dosis"/>
            </a:endParaRPr>
          </a:p>
        </p:txBody>
      </p:sp>
      <p:sp>
        <p:nvSpPr>
          <p:cNvPr id="3934" name="Google Shape;3934;p2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3935" name="Google Shape;3935;p21"/>
          <p:cNvGraphicFramePr/>
          <p:nvPr/>
        </p:nvGraphicFramePr>
        <p:xfrm>
          <a:off x="787575" y="1762650"/>
          <a:ext cx="3000000" cy="3000000"/>
        </p:xfrm>
        <a:graphic>
          <a:graphicData uri="http://schemas.openxmlformats.org/drawingml/2006/table">
            <a:tbl>
              <a:tblPr>
                <a:noFill/>
                <a:tableStyleId>{918CF159-FE35-4639-A95B-3A9398FC5942}</a:tableStyleId>
              </a:tblPr>
              <a:tblGrid>
                <a:gridCol w="2842100"/>
                <a:gridCol w="2842100"/>
              </a:tblGrid>
              <a:tr h="396550">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Mean</a:t>
                      </a:r>
                      <a:endParaRPr/>
                    </a:p>
                  </a:txBody>
                  <a:tcPr marT="91425" marB="91425" marR="91425" marL="91425"/>
                </a:tc>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102.6</a:t>
                      </a:r>
                      <a:endParaRPr/>
                    </a:p>
                  </a:txBody>
                  <a:tcPr marT="91425" marB="91425" marR="91425" marL="91425"/>
                </a:tc>
              </a:tr>
              <a:tr h="396550">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Median</a:t>
                      </a:r>
                      <a:endParaRPr/>
                    </a:p>
                  </a:txBody>
                  <a:tcPr marT="91425" marB="91425" marR="91425" marL="91425"/>
                </a:tc>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100</a:t>
                      </a:r>
                      <a:endParaRPr/>
                    </a:p>
                  </a:txBody>
                  <a:tcPr marT="91425" marB="91425" marR="91425" marL="91425"/>
                </a:tc>
              </a:tr>
              <a:tr h="396550">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Modus</a:t>
                      </a:r>
                      <a:endParaRPr/>
                    </a:p>
                  </a:txBody>
                  <a:tcPr marT="91425" marB="91425" marR="91425" marL="91425"/>
                </a:tc>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100</a:t>
                      </a:r>
                      <a:endParaRPr/>
                    </a:p>
                  </a:txBody>
                  <a:tcPr marT="91425" marB="91425" marR="91425" marL="91425"/>
                </a:tc>
              </a:tr>
            </a:tbl>
          </a:graphicData>
        </a:graphic>
      </p:graphicFrame>
      <p:grpSp>
        <p:nvGrpSpPr>
          <p:cNvPr id="3936" name="Google Shape;3936;p21"/>
          <p:cNvGrpSpPr/>
          <p:nvPr/>
        </p:nvGrpSpPr>
        <p:grpSpPr>
          <a:xfrm>
            <a:off x="6657254" y="135149"/>
            <a:ext cx="850066" cy="867571"/>
            <a:chOff x="3955900" y="2984500"/>
            <a:chExt cx="414000" cy="422525"/>
          </a:xfrm>
        </p:grpSpPr>
        <p:sp>
          <p:nvSpPr>
            <p:cNvPr id="3937" name="Google Shape;3937;p21"/>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5"/>
            </a:solidFill>
            <a:ln>
              <a:noFill/>
            </a:ln>
          </p:spPr>
          <p:txBody>
            <a:bodyPr anchorCtr="0" anchor="ctr" bIns="224550" lIns="224550" spcFirstLastPara="1" rIns="224550" wrap="square" tIns="224550">
              <a:noAutofit/>
            </a:bodyPr>
            <a:lstStyle/>
            <a:p>
              <a:pPr indent="0" lvl="0" marL="0" rtl="0" algn="l">
                <a:spcBef>
                  <a:spcPts val="0"/>
                </a:spcBef>
                <a:spcAft>
                  <a:spcPts val="0"/>
                </a:spcAft>
                <a:buNone/>
              </a:pPr>
              <a:r>
                <a:t/>
              </a:r>
              <a:endParaRPr/>
            </a:p>
          </p:txBody>
        </p:sp>
        <p:sp>
          <p:nvSpPr>
            <p:cNvPr id="3938" name="Google Shape;3938;p21"/>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5"/>
            </a:solidFill>
            <a:ln>
              <a:noFill/>
            </a:ln>
          </p:spPr>
          <p:txBody>
            <a:bodyPr anchorCtr="0" anchor="ctr" bIns="224550" lIns="224550" spcFirstLastPara="1" rIns="224550" wrap="square" tIns="224550">
              <a:noAutofit/>
            </a:bodyPr>
            <a:lstStyle/>
            <a:p>
              <a:pPr indent="0" lvl="0" marL="0" rtl="0" algn="l">
                <a:spcBef>
                  <a:spcPts val="0"/>
                </a:spcBef>
                <a:spcAft>
                  <a:spcPts val="0"/>
                </a:spcAft>
                <a:buNone/>
              </a:pPr>
              <a:r>
                <a:t/>
              </a:r>
              <a:endParaRPr/>
            </a:p>
          </p:txBody>
        </p:sp>
        <p:sp>
          <p:nvSpPr>
            <p:cNvPr id="3939" name="Google Shape;3939;p21"/>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5"/>
            </a:solidFill>
            <a:ln>
              <a:noFill/>
            </a:ln>
          </p:spPr>
          <p:txBody>
            <a:bodyPr anchorCtr="0" anchor="ctr" bIns="224550" lIns="224550" spcFirstLastPara="1" rIns="224550" wrap="square" tIns="224550">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